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24.xml.rels" ContentType="application/vnd.openxmlformats-package.relationships+xml"/>
  <Override PartName="/ppt/notesSlides/_rels/notesSlide1.xml.rels" ContentType="application/vnd.openxmlformats-package.relationships+xml"/>
  <Override PartName="/ppt/notesSlides/notesSlide2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9.png" ContentType="image/png"/>
  <Override PartName="/ppt/media/image28.png" ContentType="image/png"/>
  <Override PartName="/ppt/media/image23.png" ContentType="image/png"/>
  <Override PartName="/ppt/media/image3.png" ContentType="image/png"/>
  <Override PartName="/ppt/media/image26.png" ContentType="image/png"/>
  <Override PartName="/ppt/media/image4.png" ContentType="image/png"/>
  <Override PartName="/ppt/media/image27.png" ContentType="image/png"/>
  <Override PartName="/ppt/media/image5.jpeg" ContentType="image/jpeg"/>
  <Override PartName="/ppt/media/image8.png" ContentType="image/png"/>
  <Override PartName="/ppt/media/image13.png" ContentType="image/png"/>
  <Override PartName="/ppt/media/image7.png" ContentType="image/png"/>
  <Override PartName="/ppt/media/image12.png" ContentType="image/png"/>
  <Override PartName="/ppt/media/image9.png" ContentType="image/png"/>
  <Override PartName="/ppt/media/image10.png" ContentType="image/png"/>
  <Override PartName="/ppt/media/image11.png" ContentType="image/png"/>
  <Override PartName="/ppt/media/image30.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6.jpeg" ContentType="image/jpeg"/>
  <Override PartName="/ppt/media/image18.png" ContentType="image/png"/>
  <Override PartName="/ppt/media/image20.png" ContentType="image/png"/>
  <Override PartName="/ppt/media/image19.png" ContentType="image/png"/>
  <Override PartName="/ppt/media/image21.png" ContentType="image/png"/>
  <Override PartName="/ppt/media/image2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GB" sz="2000" spc="-1" strike="noStrike">
                <a:solidFill>
                  <a:srgbClr val="000000"/>
                </a:solidFill>
                <a:latin typeface="Arial"/>
              </a:rPr>
              <a:t>Click to edit the notes </a:t>
            </a:r>
            <a:r>
              <a:rPr b="0" lang="en-GB" sz="2000" spc="-1" strike="noStrike">
                <a:solidFill>
                  <a:srgbClr val="000000"/>
                </a:solidFill>
                <a:latin typeface="Arial"/>
              </a:rPr>
              <a:t>format</a:t>
            </a:r>
            <a:endParaRPr b="0" lang="en-GB" sz="2000" spc="-1" strike="noStrike">
              <a:solidFill>
                <a:srgbClr val="000000"/>
              </a:solidFill>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28208731-5177-4657-86DC-8F294EB029F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380880" y="685800"/>
            <a:ext cx="6095160" cy="3428280"/>
          </a:xfrm>
          <a:prstGeom prst="rect">
            <a:avLst/>
          </a:prstGeom>
          <a:ln w="0">
            <a:noFill/>
          </a:ln>
        </p:spPr>
      </p:sp>
      <p:sp>
        <p:nvSpPr>
          <p:cNvPr id="395"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rmAutofit/>
          </a:bodyPr>
          <a:p>
            <a:pPr marL="216000" indent="0">
              <a:buNone/>
            </a:pPr>
            <a:endParaRPr b="0" lang="en-GB" sz="1800" spc="-1" strike="noStrike">
              <a:solidFill>
                <a:srgbClr val="000000"/>
              </a:solidFill>
              <a:latin typeface="Arial"/>
            </a:endParaRPr>
          </a:p>
        </p:txBody>
      </p:sp>
      <p:sp>
        <p:nvSpPr>
          <p:cNvPr id="396" name="PlaceHolder 3"/>
          <p:cNvSpPr>
            <a:spLocks noGrp="1"/>
          </p:cNvSpPr>
          <p:nvPr>
            <p:ph type="sldNum" idx="44"/>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mn-lt"/>
                <a:ea typeface="+mn-ea"/>
              </a:defRPr>
            </a:lvl1pPr>
          </a:lstStyle>
          <a:p>
            <a:pPr indent="0" algn="r">
              <a:lnSpc>
                <a:spcPct val="100000"/>
              </a:lnSpc>
              <a:buNone/>
              <a:tabLst>
                <a:tab algn="l" pos="0"/>
              </a:tabLst>
            </a:pPr>
            <a:fld id="{18DFA33A-D610-4AB0-9F09-F63B0D653A0A}" type="slidenum">
              <a:rPr b="0" lang="en-US" sz="1200" spc="-1" strike="noStrike">
                <a:solidFill>
                  <a:srgbClr val="000000"/>
                </a:solidFill>
                <a:latin typeface="+mn-lt"/>
                <a:ea typeface="+mn-ea"/>
              </a:rPr>
              <a:t>1</a:t>
            </a:fld>
            <a:endParaRPr b="0" lang="en-GB"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380880" y="685800"/>
            <a:ext cx="6095160" cy="3428280"/>
          </a:xfrm>
          <a:prstGeom prst="rect">
            <a:avLst/>
          </a:prstGeom>
          <a:ln w="0">
            <a:noFill/>
          </a:ln>
        </p:spPr>
      </p:sp>
      <p:sp>
        <p:nvSpPr>
          <p:cNvPr id="398"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US" sz="2000" spc="-1" strike="noStrike">
                <a:solidFill>
                  <a:srgbClr val="000000"/>
                </a:solidFill>
                <a:latin typeface="Arial"/>
              </a:rPr>
              <a:t>Data and code are related. </a:t>
            </a:r>
            <a:endParaRPr b="0" lang="en-GB" sz="2000" spc="-1" strike="noStrike">
              <a:solidFill>
                <a:srgbClr val="000000"/>
              </a:solidFill>
              <a:latin typeface="Arial"/>
            </a:endParaRPr>
          </a:p>
          <a:p>
            <a:pPr marL="216000" indent="0">
              <a:lnSpc>
                <a:spcPct val="100000"/>
              </a:lnSpc>
              <a:buNone/>
              <a:tabLst>
                <a:tab algn="l" pos="0"/>
              </a:tabLst>
            </a:pP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Nice transition from the last question. In extreme case, when the relations in the graph are dynamic/ changing a lot, </a:t>
            </a:r>
            <a:r>
              <a:rPr b="0" lang="en-US" sz="2000" spc="-1" strike="noStrike">
                <a:solidFill>
                  <a:srgbClr val="000000"/>
                </a:solidFill>
                <a:latin typeface="Times New Roman"/>
              </a:rPr>
              <a:t>using a dictionary is not a good solution. Instead, when small dataset and we are mainly interested in visualizing the relations, it might be.</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Times New Roman"/>
              </a:rPr>
              <a:t>The NumPy array solutions, scales much better, in case there are hundreds of dynamically changing relations to inspect.</a:t>
            </a:r>
            <a:endParaRPr b="0" lang="en-GB" sz="2000" spc="-1" strike="noStrike">
              <a:solidFill>
                <a:srgbClr val="000000"/>
              </a:solidFill>
              <a:latin typeface="Arial"/>
            </a:endParaRPr>
          </a:p>
        </p:txBody>
      </p:sp>
      <p:sp>
        <p:nvSpPr>
          <p:cNvPr id="399" name="PlaceHolder 3"/>
          <p:cNvSpPr>
            <a:spLocks noGrp="1"/>
          </p:cNvSpPr>
          <p:nvPr>
            <p:ph type="sldNum" idx="45"/>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FF24E46C-FA34-4763-A72D-D579065A27D5}" type="slidenum">
              <a:rPr b="0" lang="en-US" sz="1200" spc="-1" strike="noStrike">
                <a:solidFill>
                  <a:srgbClr val="000000"/>
                </a:solidFill>
                <a:latin typeface="Times New Roman"/>
              </a:rPr>
              <a:t>1</a:t>
            </a:fld>
            <a:endParaRPr b="0" lang="en-GB"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380880" y="685800"/>
            <a:ext cx="6095160" cy="3428280"/>
          </a:xfrm>
          <a:prstGeom prst="rect">
            <a:avLst/>
          </a:prstGeom>
          <a:ln w="0">
            <a:noFill/>
          </a:ln>
        </p:spPr>
      </p:sp>
      <p:sp>
        <p:nvSpPr>
          <p:cNvPr id="401"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CH" sz="2000" spc="-1" strike="noStrike">
                <a:solidFill>
                  <a:srgbClr val="000000"/>
                </a:solidFill>
                <a:latin typeface="Arial"/>
              </a:rPr>
              <a:t>Note that there may be different implementations of these data structures with different complexities, these are for the Python implementation.</a:t>
            </a:r>
            <a:endParaRPr b="0" lang="en-GB" sz="2000" spc="-1" strike="noStrike">
              <a:solidFill>
                <a:srgbClr val="000000"/>
              </a:solidFill>
              <a:latin typeface="Arial"/>
            </a:endParaRPr>
          </a:p>
          <a:p>
            <a:pPr marL="216000" indent="0">
              <a:lnSpc>
                <a:spcPct val="100000"/>
              </a:lnSpc>
              <a:buNone/>
              <a:tabLst>
                <a:tab algn="l" pos="0"/>
              </a:tabLst>
            </a:pPr>
            <a:endParaRPr b="0" lang="en-GB" sz="2000" spc="-1" strike="noStrike">
              <a:solidFill>
                <a:srgbClr val="000000"/>
              </a:solidFill>
              <a:latin typeface="Arial"/>
            </a:endParaRPr>
          </a:p>
          <a:p>
            <a:pPr marL="216000" indent="0">
              <a:lnSpc>
                <a:spcPct val="100000"/>
              </a:lnSpc>
              <a:buNone/>
              <a:tabLst>
                <a:tab algn="l" pos="0"/>
              </a:tabLst>
            </a:pPr>
            <a:r>
              <a:rPr b="0" lang="en-CH" sz="2000" spc="-1" strike="noStrike">
                <a:solidFill>
                  <a:srgbClr val="000000"/>
                </a:solidFill>
                <a:latin typeface="Arial"/>
              </a:rPr>
              <a:t>E.g., if finding an element in a list is important, one could implement it as two dictionaries, one mapping indices to data, one mapping data to indices. Finding out the complexities of all the operations with this implementation is left as a homework.</a:t>
            </a:r>
            <a:endParaRPr b="0" lang="en-GB" sz="2000" spc="-1" strike="noStrike">
              <a:solidFill>
                <a:srgbClr val="000000"/>
              </a:solidFill>
              <a:latin typeface="Arial"/>
            </a:endParaRPr>
          </a:p>
          <a:p>
            <a:pPr marL="216000" indent="0">
              <a:lnSpc>
                <a:spcPct val="100000"/>
              </a:lnSpc>
              <a:buNone/>
              <a:tabLst>
                <a:tab algn="l" pos="0"/>
              </a:tabLst>
            </a:pPr>
            <a:endParaRPr b="0" lang="en-GB" sz="2000" spc="-1" strike="noStrike">
              <a:solidFill>
                <a:srgbClr val="000000"/>
              </a:solidFill>
              <a:latin typeface="Arial"/>
            </a:endParaRPr>
          </a:p>
        </p:txBody>
      </p:sp>
      <p:sp>
        <p:nvSpPr>
          <p:cNvPr id="402" name="PlaceHolder 3"/>
          <p:cNvSpPr>
            <a:spLocks noGrp="1"/>
          </p:cNvSpPr>
          <p:nvPr>
            <p:ph type="sldNum" idx="46"/>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163EB71C-63EB-49E5-9328-D7F069D2A3C4}" type="slidenum">
              <a:rPr b="0" lang="en-US" sz="1200" spc="-1" strike="noStrike">
                <a:solidFill>
                  <a:srgbClr val="000000"/>
                </a:solidFill>
                <a:latin typeface="Times New Roman"/>
              </a:rPr>
              <a:t>1</a:t>
            </a:fld>
            <a:endParaRPr b="0" lang="en-GB"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380880" y="685800"/>
            <a:ext cx="6095160" cy="3428280"/>
          </a:xfrm>
          <a:prstGeom prst="rect">
            <a:avLst/>
          </a:prstGeom>
          <a:ln w="0">
            <a:noFill/>
          </a:ln>
        </p:spPr>
      </p:sp>
      <p:sp>
        <p:nvSpPr>
          <p:cNvPr id="404"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US" sz="2000" spc="-1" strike="noStrike">
                <a:solidFill>
                  <a:srgbClr val="000000"/>
                </a:solidFill>
                <a:latin typeface="Arial"/>
              </a:rPr>
              <a:t>Parallelization lowers the curves.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a fixed code, linear code is no necessarily faster.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Important when n is growing</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Parallelization/ optimization </a:t>
            </a:r>
            <a:r>
              <a:rPr b="0" lang="en-US" sz="2000" spc="-1" strike="noStrike">
                <a:solidFill>
                  <a:srgbClr val="000000"/>
                </a:solidFill>
                <a:latin typeface="Wingdings"/>
              </a:rPr>
              <a:t></a:t>
            </a:r>
            <a:r>
              <a:rPr b="0" lang="en-US" sz="2000" spc="-1" strike="noStrike">
                <a:solidFill>
                  <a:srgbClr val="000000"/>
                </a:solidFill>
                <a:latin typeface="Times New Roman"/>
              </a:rPr>
              <a:t> you can make the code faster for any fixed N, but the shape (of growth) can never change</a:t>
            </a:r>
            <a:endParaRPr b="0" lang="en-GB" sz="2000" spc="-1" strike="noStrike">
              <a:solidFill>
                <a:srgbClr val="000000"/>
              </a:solidFill>
              <a:latin typeface="Arial"/>
            </a:endParaRPr>
          </a:p>
        </p:txBody>
      </p:sp>
      <p:sp>
        <p:nvSpPr>
          <p:cNvPr id="405" name="PlaceHolder 3"/>
          <p:cNvSpPr>
            <a:spLocks noGrp="1"/>
          </p:cNvSpPr>
          <p:nvPr>
            <p:ph type="sldNum" idx="47"/>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200CC26-706E-4A03-9541-9C375DD9AECC}" type="slidenum">
              <a:rPr b="0" lang="en-US" sz="1200" spc="-1" strike="noStrike">
                <a:solidFill>
                  <a:srgbClr val="000000"/>
                </a:solidFill>
                <a:latin typeface="Times New Roman"/>
              </a:rPr>
              <a:t>1</a:t>
            </a:fld>
            <a:endParaRPr b="0" lang="en-GB"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380880" y="685800"/>
            <a:ext cx="6095160" cy="3428280"/>
          </a:xfrm>
          <a:prstGeom prst="rect">
            <a:avLst/>
          </a:prstGeom>
          <a:ln w="0">
            <a:noFill/>
          </a:ln>
        </p:spPr>
      </p:sp>
      <p:sp>
        <p:nvSpPr>
          <p:cNvPr id="407"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US" sz="2000" spc="-1" strike="noStrike">
                <a:solidFill>
                  <a:srgbClr val="000000"/>
                </a:solidFill>
                <a:latin typeface="Arial"/>
              </a:rPr>
              <a:t>Parallelization lowers the curves.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a fixed code, linear code is no necessarily faster.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Important when n is growing</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Parallelization/ optimization </a:t>
            </a:r>
            <a:r>
              <a:rPr b="0" lang="en-US" sz="2000" spc="-1" strike="noStrike">
                <a:solidFill>
                  <a:srgbClr val="000000"/>
                </a:solidFill>
                <a:latin typeface="Wingdings"/>
              </a:rPr>
              <a:t></a:t>
            </a:r>
            <a:r>
              <a:rPr b="0" lang="en-US" sz="2000" spc="-1" strike="noStrike">
                <a:solidFill>
                  <a:srgbClr val="000000"/>
                </a:solidFill>
                <a:latin typeface="Times New Roman"/>
              </a:rPr>
              <a:t> you can make the code faster for any fixed N, but the shape (of growth) can never change</a:t>
            </a:r>
            <a:endParaRPr b="0" lang="en-GB" sz="2000" spc="-1" strike="noStrike">
              <a:solidFill>
                <a:srgbClr val="000000"/>
              </a:solidFill>
              <a:latin typeface="Arial"/>
            </a:endParaRPr>
          </a:p>
        </p:txBody>
      </p:sp>
      <p:sp>
        <p:nvSpPr>
          <p:cNvPr id="408" name="PlaceHolder 3"/>
          <p:cNvSpPr>
            <a:spLocks noGrp="1"/>
          </p:cNvSpPr>
          <p:nvPr>
            <p:ph type="sldNum" idx="48"/>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722F4AE-AB3D-4733-B124-CB01B5C05248}" type="slidenum">
              <a:rPr b="0" lang="en-US" sz="1200" spc="-1" strike="noStrike">
                <a:solidFill>
                  <a:srgbClr val="000000"/>
                </a:solidFill>
                <a:latin typeface="Times New Roman"/>
              </a:rPr>
              <a:t>1</a:t>
            </a:fld>
            <a:endParaRPr b="0" lang="en-GB"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380880" y="685800"/>
            <a:ext cx="6095160" cy="3428280"/>
          </a:xfrm>
          <a:prstGeom prst="rect">
            <a:avLst/>
          </a:prstGeom>
          <a:ln w="0">
            <a:noFill/>
          </a:ln>
        </p:spPr>
      </p:sp>
      <p:sp>
        <p:nvSpPr>
          <p:cNvPr id="410"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US" sz="2000" spc="-1" strike="noStrike">
                <a:solidFill>
                  <a:srgbClr val="000000"/>
                </a:solidFill>
                <a:latin typeface="Arial"/>
              </a:rPr>
              <a:t>Parallelization lowers the curves.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a fixed code, linear code is no necessarily faster.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Important when n is growing</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Parallelization/ optimization </a:t>
            </a:r>
            <a:r>
              <a:rPr b="0" lang="en-US" sz="2000" spc="-1" strike="noStrike">
                <a:solidFill>
                  <a:srgbClr val="000000"/>
                </a:solidFill>
                <a:latin typeface="Wingdings"/>
              </a:rPr>
              <a:t></a:t>
            </a:r>
            <a:r>
              <a:rPr b="0" lang="en-US" sz="2000" spc="-1" strike="noStrike">
                <a:solidFill>
                  <a:srgbClr val="000000"/>
                </a:solidFill>
                <a:latin typeface="Times New Roman"/>
              </a:rPr>
              <a:t> you can make the code faster for any fixed N, but the shape (of growth) can never change</a:t>
            </a:r>
            <a:endParaRPr b="0" lang="en-GB" sz="2000" spc="-1" strike="noStrike">
              <a:solidFill>
                <a:srgbClr val="000000"/>
              </a:solidFill>
              <a:latin typeface="Arial"/>
            </a:endParaRPr>
          </a:p>
        </p:txBody>
      </p:sp>
      <p:sp>
        <p:nvSpPr>
          <p:cNvPr id="411" name="PlaceHolder 3"/>
          <p:cNvSpPr>
            <a:spLocks noGrp="1"/>
          </p:cNvSpPr>
          <p:nvPr>
            <p:ph type="sldNum" idx="49"/>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74A8AB2-564A-48EF-9C67-D924662EC99E}"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380880" y="685800"/>
            <a:ext cx="6095160" cy="3428280"/>
          </a:xfrm>
          <a:prstGeom prst="rect">
            <a:avLst/>
          </a:prstGeom>
          <a:ln w="0">
            <a:noFill/>
          </a:ln>
        </p:spPr>
      </p:sp>
      <p:sp>
        <p:nvSpPr>
          <p:cNvPr id="413" name="PlaceHolder 2"/>
          <p:cNvSpPr>
            <a:spLocks noGrp="1"/>
          </p:cNvSpPr>
          <p:nvPr>
            <p:ph type="body"/>
          </p:nvPr>
        </p:nvSpPr>
        <p:spPr>
          <a:xfrm>
            <a:off x="914400" y="4343400"/>
            <a:ext cx="5028480" cy="4114080"/>
          </a:xfrm>
          <a:prstGeom prst="rect">
            <a:avLst/>
          </a:prstGeom>
          <a:noFill/>
          <a:ln w="9360">
            <a:noFill/>
          </a:ln>
        </p:spPr>
        <p:txBody>
          <a:bodyPr numCol="1" spcCol="0" lIns="0" rIns="0" tIns="0" bIns="0" anchor="t">
            <a:noAutofit/>
          </a:bodyPr>
          <a:p>
            <a:pPr marL="216000" indent="0">
              <a:lnSpc>
                <a:spcPct val="100000"/>
              </a:lnSpc>
              <a:buNone/>
              <a:tabLst>
                <a:tab algn="l" pos="0"/>
              </a:tabLst>
            </a:pPr>
            <a:r>
              <a:rPr b="0" lang="en-US" sz="2000" spc="-1" strike="noStrike">
                <a:solidFill>
                  <a:srgbClr val="000000"/>
                </a:solidFill>
                <a:latin typeface="Arial"/>
              </a:rPr>
              <a:t>Parallelization lowers the curves.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a fixed code, linear code is no necessarily faster. </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Important when n is growing</a:t>
            </a:r>
            <a:endParaRPr b="0" lang="en-GB"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Parallelization/ optimization </a:t>
            </a:r>
            <a:r>
              <a:rPr b="0" lang="en-US" sz="2000" spc="-1" strike="noStrike">
                <a:solidFill>
                  <a:srgbClr val="000000"/>
                </a:solidFill>
                <a:latin typeface="Wingdings"/>
              </a:rPr>
              <a:t></a:t>
            </a:r>
            <a:r>
              <a:rPr b="0" lang="en-US" sz="2000" spc="-1" strike="noStrike">
                <a:solidFill>
                  <a:srgbClr val="000000"/>
                </a:solidFill>
                <a:latin typeface="Times New Roman"/>
              </a:rPr>
              <a:t> you can make the code faster for any fixed N, but the shape (of growth) can never change</a:t>
            </a:r>
            <a:endParaRPr b="0" lang="en-GB" sz="2000" spc="-1" strike="noStrike">
              <a:solidFill>
                <a:srgbClr val="000000"/>
              </a:solidFill>
              <a:latin typeface="Arial"/>
            </a:endParaRPr>
          </a:p>
        </p:txBody>
      </p:sp>
      <p:sp>
        <p:nvSpPr>
          <p:cNvPr id="414" name="PlaceHolder 3"/>
          <p:cNvSpPr>
            <a:spLocks noGrp="1"/>
          </p:cNvSpPr>
          <p:nvPr>
            <p:ph type="sldNum" idx="50"/>
          </p:nvPr>
        </p:nvSpPr>
        <p:spPr>
          <a:xfrm>
            <a:off x="3886200" y="8686800"/>
            <a:ext cx="2971080" cy="456480"/>
          </a:xfrm>
          <a:prstGeom prst="rect">
            <a:avLst/>
          </a:prstGeom>
          <a:noFill/>
          <a:ln w="936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C90D4EA-3C31-43A6-874A-60ADB0AF58DF}" type="slidenum">
              <a:rPr b="0" lang="en-US" sz="1200" spc="-1" strike="noStrike">
                <a:solidFill>
                  <a:srgbClr val="000000"/>
                </a:solidFill>
                <a:latin typeface="Times New Roman"/>
              </a:rPr>
              <a:t>&lt;number&gt;</a:t>
            </a:fld>
            <a:endParaRPr b="0" lang="en-GB"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88A1FA6-79E8-454B-8278-C9E0BFC8E2C5}"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0E684CB-803E-417D-9FC5-A366A1A2C58D}"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61CCF04-BE32-4244-A65E-0F14FC1419F2}"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DAC6F99-3B0D-4199-BC08-0CBF2452F458}"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F02DC8F-BE47-43D6-A55D-01C73502B81B}"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AC28F50-60FD-42F9-A530-22D254C38A0B}"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841B0D2-3CE2-47B2-9AE2-D0C4D6DE1726}"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742FE1A-43D4-48CD-BCE3-D7C585FECE46}"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BF70EF3-69DD-41DE-9E2B-BD06FE0F1BFD}"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863A672-901F-45E0-992B-EC5AA3A3E95A}"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C24EE6C-EB65-4EF7-A37D-56D89F2AD54A}"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3AF4E56-E509-4F9A-BB1D-B5DA1F64937D}"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528599F-6812-4527-9D28-60BFF716338C}"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C7E276C-B85F-491B-8415-A3111A32987F}"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D17E112-A2FB-499B-9E55-0DBCABBA28B2}"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E64AD27-FA3E-4548-A39E-FFB4CE6B9F48}"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462D01C-5FA6-4FD5-8A96-5D5DF09BFDBD}"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897F1DB-1609-4D6E-A777-210D44E6DE05}" type="slidenum">
              <a:t>&lt;#&gt;</a:t>
            </a:fld>
          </a:p>
        </p:txBody>
      </p:sp>
      <p:sp>
        <p:nvSpPr>
          <p:cNvPr id="4" name="PlaceHolder 3"/>
          <p:cNvSpPr>
            <a:spLocks noGrp="1"/>
          </p:cNvSpPr>
          <p:nvPr>
            <p:ph type="dt" idx="9"/>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4F521A7-A926-4FB8-BA7C-EFCC635A5E08}"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EABD81F-09C3-421A-94FC-AA47B59B7FFA}"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EF74F413-E48E-4389-B0BD-37790A63ED3D}"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FEF5738-B6E9-4C90-8B30-14D579390B2E}"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FBC5D71-CD9E-432E-9817-95FB48B59595}"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B0A1869-834C-4C72-8C02-94A05684DA91}"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239591A-753D-4CE4-9295-B3B301AA4720}"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E5289DA-B3E9-45C1-AC36-4A9091DF8283}"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499A82B-0954-4408-AF53-3C4AC29BF0F7}"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C9AD8EA-36DF-4764-A452-80A2F4767FBB}"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47542E1F-7635-43A2-80F6-A60B57B8A3F1}" type="slidenum">
              <a:t>&lt;#&gt;</a:t>
            </a:fld>
          </a:p>
        </p:txBody>
      </p:sp>
      <p:sp>
        <p:nvSpPr>
          <p:cNvPr id="9" name="PlaceHolder 8"/>
          <p:cNvSpPr>
            <a:spLocks noGrp="1"/>
          </p:cNvSpPr>
          <p:nvPr>
            <p:ph type="dt" idx="9"/>
          </p:nvPr>
        </p:nvSpPr>
        <p:spPr/>
        <p:txBody>
          <a:bodyPr/>
          <a:p>
            <a:r>
              <a:rPr lang="en-GB"/>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09183BDE-642B-41A4-B5C3-2782593A0F37}" type="slidenum">
              <a:t>&lt;#&gt;</a:t>
            </a:fld>
          </a:p>
        </p:txBody>
      </p:sp>
      <p:sp>
        <p:nvSpPr>
          <p:cNvPr id="11" name="PlaceHolder 10"/>
          <p:cNvSpPr>
            <a:spLocks noGrp="1"/>
          </p:cNvSpPr>
          <p:nvPr>
            <p:ph type="dt" idx="9"/>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BCA39B7-0A9A-4A11-B81B-82F2FAC97765}"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554F1B1-A6D1-4A6A-A2F5-BA0750266C8C}"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4B8BD34-6BAC-4130-9637-6FF311A46D97}"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DA8C364-9760-4F75-94DA-0AAD4737E2E5}"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086FB73-81A2-45CC-B28A-9FDF9E001951}"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CDA1A41-CE76-4882-B5F2-53856077F4AC}" type="slidenum">
              <a:t>&lt;#&gt;</a:t>
            </a:fld>
          </a:p>
        </p:txBody>
      </p:sp>
      <p:sp>
        <p:nvSpPr>
          <p:cNvPr id="8" name="PlaceHolder 7"/>
          <p:cNvSpPr>
            <a:spLocks noGrp="1"/>
          </p:cNvSpPr>
          <p:nvPr>
            <p:ph type="dt" idx="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200" spc="-1" strike="noStrike">
                <a:solidFill>
                  <a:srgbClr val="8b8b8b"/>
                </a:solidFill>
                <a:latin typeface="Calibri"/>
              </a:defRPr>
            </a:lvl1pPr>
          </a:lstStyle>
          <a:p>
            <a:pPr indent="0" algn="ctr">
              <a:lnSpc>
                <a:spcPct val="100000"/>
              </a:lnSpc>
              <a:buNone/>
              <a:tabLst>
                <a:tab algn="l" pos="0"/>
              </a:tabLst>
            </a:pPr>
            <a:r>
              <a:rPr b="0" lang="en-US" sz="1200" spc="-1" strike="noStrike">
                <a:solidFill>
                  <a:srgbClr val="8b8b8b"/>
                </a:solidFill>
                <a:latin typeface="Calibri"/>
              </a:rPr>
              <a:t>&lt;footer&gt;</a:t>
            </a:r>
            <a:endParaRPr b="0" lang="en-GB" sz="1200" spc="-1" strike="noStrike">
              <a:solidFill>
                <a:srgbClr val="000000"/>
              </a:solidFill>
              <a:latin typeface="Times New Roman"/>
            </a:endParaRPr>
          </a:p>
        </p:txBody>
      </p:sp>
      <p:sp>
        <p:nvSpPr>
          <p:cNvPr id="1" name="PlaceHolder 2"/>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8A06160A-66CC-4A76-B026-45A345323C33}" type="slidenum">
              <a:rPr b="0" lang="en-US" sz="1200" spc="-1" strike="noStrike">
                <a:solidFill>
                  <a:srgbClr val="8b8b8b"/>
                </a:solidFill>
                <a:latin typeface="Calibri"/>
              </a:rPr>
              <a:t>&lt;number&gt;</a:t>
            </a:fld>
            <a:endParaRPr b="0" lang="en-GB" sz="1200" spc="-1" strike="noStrike">
              <a:solidFill>
                <a:srgbClr val="000000"/>
              </a:solidFill>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200" spc="-1" strike="noStrike">
                <a:solidFill>
                  <a:srgbClr val="8b8b8b"/>
                </a:solidFill>
                <a:latin typeface="Calibri"/>
              </a:defRPr>
            </a:lvl1pPr>
          </a:lstStyle>
          <a:p>
            <a:pPr indent="0" algn="ctr">
              <a:lnSpc>
                <a:spcPct val="100000"/>
              </a:lnSpc>
              <a:buNone/>
              <a:tabLst>
                <a:tab algn="l" pos="0"/>
              </a:tabLst>
            </a:pPr>
            <a:r>
              <a:rPr b="0" lang="en-US" sz="1200" spc="-1" strike="noStrike">
                <a:solidFill>
                  <a:srgbClr val="8b8b8b"/>
                </a:solidFill>
                <a:latin typeface="Calibri"/>
              </a:rPr>
              <a:t>&lt;footer&gt;</a:t>
            </a:r>
            <a:endParaRPr b="0" lang="en-GB" sz="1200" spc="-1" strike="noStrike">
              <a:solidFill>
                <a:srgbClr val="000000"/>
              </a:solidFill>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5A2BE77B-3F9A-49B5-A1B9-F1B375D9AB84}" type="slidenum">
              <a:rPr b="0" lang="en-US" sz="1200" spc="-1" strike="noStrike">
                <a:solidFill>
                  <a:srgbClr val="8b8b8b"/>
                </a:solidFill>
                <a:latin typeface="Calibri"/>
              </a:rPr>
              <a:t>&lt;number&gt;</a:t>
            </a:fld>
            <a:endParaRPr b="0" lang="en-GB" sz="1200" spc="-1" strike="noStrike">
              <a:solidFill>
                <a:srgbClr val="000000"/>
              </a:solidFill>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07520" y="229320"/>
            <a:ext cx="11376720" cy="90288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3" name="PlaceHolder 2"/>
          <p:cNvSpPr>
            <a:spLocks noGrp="1"/>
          </p:cNvSpPr>
          <p:nvPr>
            <p:ph type="ftr" idx="7"/>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200" spc="-1" strike="noStrike">
                <a:solidFill>
                  <a:srgbClr val="8b8b8b"/>
                </a:solidFill>
                <a:latin typeface="Calibri"/>
              </a:defRPr>
            </a:lvl1pPr>
          </a:lstStyle>
          <a:p>
            <a:pPr indent="0" algn="ctr">
              <a:lnSpc>
                <a:spcPct val="100000"/>
              </a:lnSpc>
              <a:buNone/>
              <a:tabLst>
                <a:tab algn="l" pos="0"/>
              </a:tabLst>
            </a:pPr>
            <a:r>
              <a:rPr b="0" lang="en-US" sz="1200" spc="-1" strike="noStrike">
                <a:solidFill>
                  <a:srgbClr val="8b8b8b"/>
                </a:solidFill>
                <a:latin typeface="Calibri"/>
              </a:rPr>
              <a:t>&lt;footer&gt;</a:t>
            </a:r>
            <a:endParaRPr b="0" lang="en-GB" sz="1200" spc="-1" strike="noStrike">
              <a:solidFill>
                <a:srgbClr val="000000"/>
              </a:solidFill>
              <a:latin typeface="Times New Roman"/>
            </a:endParaRPr>
          </a:p>
        </p:txBody>
      </p:sp>
      <p:sp>
        <p:nvSpPr>
          <p:cNvPr id="84" name="PlaceHolder 3"/>
          <p:cNvSpPr>
            <a:spLocks noGrp="1"/>
          </p:cNvSpPr>
          <p:nvPr>
            <p:ph type="sldNum" idx="8"/>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2B734E40-D435-46D6-9096-62A3477A13B0}" type="slidenum">
              <a:rPr b="0" lang="en-US" sz="1200" spc="-1" strike="noStrike">
                <a:solidFill>
                  <a:srgbClr val="8b8b8b"/>
                </a:solidFill>
                <a:latin typeface="Calibri"/>
              </a:rPr>
              <a:t>&lt;number&gt;</a:t>
            </a:fld>
            <a:endParaRPr b="0" lang="en-GB" sz="1200" spc="-1" strike="noStrike">
              <a:solidFill>
                <a:srgbClr val="000000"/>
              </a:solidFill>
              <a:latin typeface="Times New Roman"/>
            </a:endParaRPr>
          </a:p>
        </p:txBody>
      </p:sp>
      <p:sp>
        <p:nvSpPr>
          <p:cNvPr id="85" name="PlaceHolder 4"/>
          <p:cNvSpPr>
            <a:spLocks noGrp="1"/>
          </p:cNvSpPr>
          <p:nvPr>
            <p:ph type="dt" idx="9"/>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jpeg"/><Relationship Id="rId3" Type="http://schemas.openxmlformats.org/officeDocument/2006/relationships/image" Target="../media/image7.png"/><Relationship Id="rId4"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9.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9.png"/><Relationship Id="rId3" Type="http://schemas.openxmlformats.org/officeDocument/2006/relationships/slideLayout" Target="../slideLayouts/slideLayout29.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29.png"/><Relationship Id="rId3" Type="http://schemas.openxmlformats.org/officeDocument/2006/relationships/slideLayout" Target="../slideLayouts/slideLayout29.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29.png"/><Relationship Id="rId3" Type="http://schemas.openxmlformats.org/officeDocument/2006/relationships/slideLayout" Target="../slideLayouts/slideLayout29.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jpeg"/><Relationship Id="rId3"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jpeg"/><Relationship Id="rId3"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jpeg"/><Relationship Id="rId3"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10" descr="Image"/>
          <p:cNvPicPr/>
          <p:nvPr/>
        </p:nvPicPr>
        <p:blipFill>
          <a:blip r:embed="rId1"/>
          <a:srcRect l="459" t="0" r="0" b="4759"/>
          <a:stretch/>
        </p:blipFill>
        <p:spPr>
          <a:xfrm>
            <a:off x="1176840" y="1484640"/>
            <a:ext cx="9837720" cy="5274720"/>
          </a:xfrm>
          <a:prstGeom prst="rect">
            <a:avLst/>
          </a:prstGeom>
          <a:ln w="0">
            <a:noFill/>
          </a:ln>
        </p:spPr>
      </p:pic>
      <p:sp>
        <p:nvSpPr>
          <p:cNvPr id="130" name="Title 1"/>
          <p:cNvSpPr/>
          <p:nvPr/>
        </p:nvSpPr>
        <p:spPr>
          <a:xfrm>
            <a:off x="227520" y="-468000"/>
            <a:ext cx="11076120" cy="1483920"/>
          </a:xfrm>
          <a:prstGeom prst="rect">
            <a:avLst/>
          </a:prstGeom>
          <a:noFill/>
          <a:ln w="0">
            <a:noFill/>
          </a:ln>
        </p:spPr>
        <p:style>
          <a:lnRef idx="0"/>
          <a:fillRef idx="0"/>
          <a:effectRef idx="0"/>
          <a:fontRef idx="minor"/>
        </p:style>
        <p:txBody>
          <a:bodyPr lIns="90000" rIns="90000" tIns="45000" bIns="45000" anchor="b">
            <a:noAutofit/>
          </a:bodyPr>
          <a:p>
            <a:pPr>
              <a:lnSpc>
                <a:spcPct val="90000"/>
              </a:lnSpc>
            </a:pPr>
            <a:r>
              <a:rPr b="1" lang="en-US" sz="6000" spc="-1" strike="noStrike">
                <a:solidFill>
                  <a:srgbClr val="000000"/>
                </a:solidFill>
                <a:latin typeface="Calibri Light"/>
                <a:ea typeface="DejaVu Sans"/>
              </a:rPr>
              <a:t>Data in scientific programming</a:t>
            </a:r>
            <a:endParaRPr b="0" lang="en-GB" sz="6000" spc="-1" strike="noStrike">
              <a:solidFill>
                <a:srgbClr val="000000"/>
              </a:solidFill>
              <a:latin typeface="Arial"/>
            </a:endParaRPr>
          </a:p>
        </p:txBody>
      </p:sp>
      <p:sp>
        <p:nvSpPr>
          <p:cNvPr id="131" name="Subtitle 2"/>
          <p:cNvSpPr/>
          <p:nvPr/>
        </p:nvSpPr>
        <p:spPr>
          <a:xfrm>
            <a:off x="335520" y="1020600"/>
            <a:ext cx="11184120" cy="132768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tabLst>
                <a:tab algn="l" pos="0"/>
              </a:tabLst>
            </a:pPr>
            <a:r>
              <a:rPr b="0" lang="en-GB" sz="2800" spc="-1" strike="noStrike">
                <a:solidFill>
                  <a:srgbClr val="000000"/>
                </a:solidFill>
                <a:latin typeface="Calibri"/>
                <a:ea typeface="DejaVu Sans"/>
              </a:rPr>
              <a:t>Guillermo Aguilar &amp; Pietro Berkes &amp; </a:t>
            </a:r>
            <a:endParaRPr b="0" lang="en-GB" sz="2800" spc="-1" strike="noStrike">
              <a:solidFill>
                <a:srgbClr val="000000"/>
              </a:solidFill>
              <a:latin typeface="Arial"/>
            </a:endParaRPr>
          </a:p>
          <a:p>
            <a:pPr>
              <a:lnSpc>
                <a:spcPct val="90000"/>
              </a:lnSpc>
              <a:spcBef>
                <a:spcPts val="1001"/>
              </a:spcBef>
              <a:tabLst>
                <a:tab algn="l" pos="0"/>
              </a:tabLst>
            </a:pPr>
            <a:r>
              <a:rPr b="0" lang="en-GB" sz="2800" spc="-1" strike="noStrike">
                <a:solidFill>
                  <a:srgbClr val="000000"/>
                </a:solidFill>
                <a:latin typeface="Calibri"/>
                <a:ea typeface="DejaVu Sans"/>
              </a:rPr>
              <a:t>Zbigniew Jędrzejewski-Szmek &amp; Victoria Shevchenko </a:t>
            </a:r>
            <a:endParaRPr b="0" lang="en-GB" sz="2800" spc="-1" strike="noStrike">
              <a:solidFill>
                <a:srgbClr val="000000"/>
              </a:solidFill>
              <a:latin typeface="Arial"/>
            </a:endParaRPr>
          </a:p>
        </p:txBody>
      </p:sp>
      <p:sp>
        <p:nvSpPr>
          <p:cNvPr id="132" name="TextBox 1"/>
          <p:cNvSpPr/>
          <p:nvPr/>
        </p:nvSpPr>
        <p:spPr>
          <a:xfrm>
            <a:off x="8245800" y="1080000"/>
            <a:ext cx="3945960" cy="1186920"/>
          </a:xfrm>
          <a:prstGeom prst="rect">
            <a:avLst/>
          </a:prstGeom>
          <a:solidFill>
            <a:srgbClr val="f0d0d5"/>
          </a:solid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ea typeface="DejaVu Sans"/>
              </a:rPr>
              <a:t>Fork and clone repository</a:t>
            </a:r>
            <a:endParaRPr b="0" lang="en-GB"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https://git.aspp.school/ASPP/2025-plovdiv-data.git</a:t>
            </a:r>
            <a:endParaRPr b="0" lang="en-GB"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96"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97" name="PlaceHolder 2"/>
          <p:cNvSpPr>
            <a:spLocks noGrp="1"/>
          </p:cNvSpPr>
          <p:nvPr>
            <p:ph type="dt" idx="21"/>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98" name="Graphic 10" descr=""/>
          <p:cNvPicPr/>
          <p:nvPr/>
        </p:nvPicPr>
        <p:blipFill>
          <a:blip r:embed="rId1"/>
          <a:stretch/>
        </p:blipFill>
        <p:spPr>
          <a:xfrm>
            <a:off x="11119320" y="279720"/>
            <a:ext cx="693720" cy="554760"/>
          </a:xfrm>
          <a:prstGeom prst="rect">
            <a:avLst/>
          </a:prstGeom>
          <a:ln w="0">
            <a:noFill/>
          </a:ln>
        </p:spPr>
      </p:pic>
      <p:sp>
        <p:nvSpPr>
          <p:cNvPr id="199" name="TextBox 23"/>
          <p:cNvSpPr/>
          <p:nvPr/>
        </p:nvSpPr>
        <p:spPr>
          <a:xfrm>
            <a:off x="7752240" y="1886400"/>
            <a:ext cx="2460240" cy="3945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Pandas DataFrame</a:t>
            </a:r>
            <a:endParaRPr b="0" lang="en-GB" sz="2000" spc="-1" strike="noStrike">
              <a:solidFill>
                <a:srgbClr val="000000"/>
              </a:solidFill>
              <a:latin typeface="Arial"/>
            </a:endParaRPr>
          </a:p>
        </p:txBody>
      </p:sp>
      <p:sp>
        <p:nvSpPr>
          <p:cNvPr id="200" name="TextBox 25"/>
          <p:cNvSpPr/>
          <p:nvPr/>
        </p:nvSpPr>
        <p:spPr>
          <a:xfrm>
            <a:off x="1585080" y="1886400"/>
            <a:ext cx="368100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Phone book entries?</a:t>
            </a:r>
            <a:endParaRPr b="0" lang="en-GB" sz="2000" spc="-1" strike="noStrike">
              <a:solidFill>
                <a:srgbClr val="000000"/>
              </a:solidFill>
              <a:latin typeface="Arial"/>
            </a:endParaRPr>
          </a:p>
        </p:txBody>
      </p:sp>
      <p:pic>
        <p:nvPicPr>
          <p:cNvPr id="201" name="Picture 2" descr="Local US telephone directory - Fonts In Use"/>
          <p:cNvPicPr/>
          <p:nvPr/>
        </p:nvPicPr>
        <p:blipFill>
          <a:blip r:embed="rId2"/>
          <a:srcRect l="2522" t="44917" r="34125" b="27380"/>
          <a:stretch/>
        </p:blipFill>
        <p:spPr>
          <a:xfrm>
            <a:off x="983520" y="2709000"/>
            <a:ext cx="4884480" cy="1528200"/>
          </a:xfrm>
          <a:prstGeom prst="rect">
            <a:avLst/>
          </a:prstGeom>
          <a:ln w="0">
            <a:noFill/>
          </a:ln>
        </p:spPr>
      </p:pic>
      <p:pic>
        <p:nvPicPr>
          <p:cNvPr id="202" name="Picture 6" descr=""/>
          <p:cNvPicPr/>
          <p:nvPr/>
        </p:nvPicPr>
        <p:blipFill>
          <a:blip r:embed="rId3"/>
          <a:stretch/>
        </p:blipFill>
        <p:spPr>
          <a:xfrm>
            <a:off x="6540120" y="2472840"/>
            <a:ext cx="4884480" cy="200052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FFD1B2DF-0100-4973-BE6E-87A589B28180}"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204"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205" name="PlaceHolder 2"/>
          <p:cNvSpPr>
            <a:spLocks noGrp="1"/>
          </p:cNvSpPr>
          <p:nvPr>
            <p:ph type="dt" idx="22"/>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206" name="Graphic 10" descr=""/>
          <p:cNvPicPr/>
          <p:nvPr/>
        </p:nvPicPr>
        <p:blipFill>
          <a:blip r:embed="rId1"/>
          <a:stretch/>
        </p:blipFill>
        <p:spPr>
          <a:xfrm>
            <a:off x="11119320" y="279720"/>
            <a:ext cx="693720" cy="554760"/>
          </a:xfrm>
          <a:prstGeom prst="rect">
            <a:avLst/>
          </a:prstGeom>
          <a:ln w="0">
            <a:noFill/>
          </a:ln>
        </p:spPr>
      </p:pic>
      <p:grpSp>
        <p:nvGrpSpPr>
          <p:cNvPr id="207" name="Group 62"/>
          <p:cNvGrpSpPr/>
          <p:nvPr/>
        </p:nvGrpSpPr>
        <p:grpSpPr>
          <a:xfrm>
            <a:off x="1538280" y="2737800"/>
            <a:ext cx="2321640" cy="1842840"/>
            <a:chOff x="1538280" y="2737800"/>
            <a:chExt cx="2321640" cy="1842840"/>
          </a:xfrm>
        </p:grpSpPr>
        <p:pic>
          <p:nvPicPr>
            <p:cNvPr id="208" name="Picture 21" descr=""/>
            <p:cNvPicPr/>
            <p:nvPr/>
          </p:nvPicPr>
          <p:blipFill>
            <a:blip r:embed="rId2"/>
            <a:stretch/>
          </p:blipFill>
          <p:spPr>
            <a:xfrm>
              <a:off x="1538280" y="3387960"/>
              <a:ext cx="556560" cy="568440"/>
            </a:xfrm>
            <a:prstGeom prst="rect">
              <a:avLst/>
            </a:prstGeom>
            <a:ln w="0">
              <a:noFill/>
            </a:ln>
          </p:spPr>
        </p:pic>
        <p:pic>
          <p:nvPicPr>
            <p:cNvPr id="209" name="Picture 22" descr=""/>
            <p:cNvPicPr/>
            <p:nvPr/>
          </p:nvPicPr>
          <p:blipFill>
            <a:blip r:embed="rId3"/>
            <a:stretch/>
          </p:blipFill>
          <p:spPr>
            <a:xfrm>
              <a:off x="2345760" y="2737800"/>
              <a:ext cx="556560" cy="568800"/>
            </a:xfrm>
            <a:prstGeom prst="rect">
              <a:avLst/>
            </a:prstGeom>
            <a:ln w="0">
              <a:noFill/>
            </a:ln>
          </p:spPr>
        </p:pic>
        <p:pic>
          <p:nvPicPr>
            <p:cNvPr id="210" name="Picture 23" descr=""/>
            <p:cNvPicPr/>
            <p:nvPr/>
          </p:nvPicPr>
          <p:blipFill>
            <a:blip r:embed="rId4"/>
            <a:stretch/>
          </p:blipFill>
          <p:spPr>
            <a:xfrm>
              <a:off x="2345760" y="4011840"/>
              <a:ext cx="556560" cy="568800"/>
            </a:xfrm>
            <a:prstGeom prst="rect">
              <a:avLst/>
            </a:prstGeom>
            <a:ln w="0">
              <a:noFill/>
            </a:ln>
          </p:spPr>
        </p:pic>
        <p:pic>
          <p:nvPicPr>
            <p:cNvPr id="211" name="Picture 24" descr=""/>
            <p:cNvPicPr/>
            <p:nvPr/>
          </p:nvPicPr>
          <p:blipFill>
            <a:blip r:embed="rId5"/>
            <a:stretch/>
          </p:blipFill>
          <p:spPr>
            <a:xfrm>
              <a:off x="3295800" y="2793960"/>
              <a:ext cx="556920" cy="599760"/>
            </a:xfrm>
            <a:prstGeom prst="rect">
              <a:avLst/>
            </a:prstGeom>
            <a:ln w="0">
              <a:noFill/>
            </a:ln>
          </p:spPr>
        </p:pic>
        <p:pic>
          <p:nvPicPr>
            <p:cNvPr id="212" name="Picture 26" descr=""/>
            <p:cNvPicPr/>
            <p:nvPr/>
          </p:nvPicPr>
          <p:blipFill>
            <a:blip r:embed="rId6"/>
            <a:stretch/>
          </p:blipFill>
          <p:spPr>
            <a:xfrm>
              <a:off x="3303360" y="3683160"/>
              <a:ext cx="556560" cy="612360"/>
            </a:xfrm>
            <a:prstGeom prst="rect">
              <a:avLst/>
            </a:prstGeom>
            <a:ln w="0">
              <a:noFill/>
            </a:ln>
          </p:spPr>
        </p:pic>
        <p:cxnSp>
          <p:nvCxnSpPr>
            <p:cNvPr id="213" name="Straight Arrow Connector 29"/>
            <p:cNvCxnSpPr/>
            <p:nvPr/>
          </p:nvCxnSpPr>
          <p:spPr>
            <a:xfrm flipV="1">
              <a:off x="1995120" y="3145680"/>
              <a:ext cx="351000" cy="338400"/>
            </a:xfrm>
            <a:prstGeom prst="straightConnector1">
              <a:avLst/>
            </a:prstGeom>
            <a:ln w="38100">
              <a:solidFill>
                <a:srgbClr val="000000"/>
              </a:solidFill>
              <a:round/>
              <a:tailEnd len="med" type="triangle" w="med"/>
            </a:ln>
          </p:spPr>
        </p:cxnSp>
        <p:cxnSp>
          <p:nvCxnSpPr>
            <p:cNvPr id="214" name="Straight Arrow Connector 31"/>
            <p:cNvCxnSpPr/>
            <p:nvPr/>
          </p:nvCxnSpPr>
          <p:spPr>
            <a:xfrm>
              <a:off x="2045160" y="3828240"/>
              <a:ext cx="372960" cy="281160"/>
            </a:xfrm>
            <a:prstGeom prst="straightConnector1">
              <a:avLst/>
            </a:prstGeom>
            <a:ln w="38100">
              <a:solidFill>
                <a:srgbClr val="000000"/>
              </a:solidFill>
              <a:round/>
              <a:tailEnd len="med" type="triangle" w="med"/>
            </a:ln>
          </p:spPr>
        </p:cxnSp>
        <p:cxnSp>
          <p:nvCxnSpPr>
            <p:cNvPr id="215" name="Straight Arrow Connector 46"/>
            <p:cNvCxnSpPr>
              <a:stCxn id="209" idx="2"/>
              <a:endCxn id="210" idx="0"/>
            </p:cNvCxnSpPr>
            <p:nvPr/>
          </p:nvCxnSpPr>
          <p:spPr>
            <a:xfrm>
              <a:off x="2624040" y="3306600"/>
              <a:ext cx="360" cy="705600"/>
            </a:xfrm>
            <a:prstGeom prst="straightConnector1">
              <a:avLst/>
            </a:prstGeom>
            <a:ln w="38100">
              <a:solidFill>
                <a:srgbClr val="000000"/>
              </a:solidFill>
              <a:round/>
              <a:tailEnd len="med" type="triangle" w="med"/>
            </a:ln>
          </p:spPr>
        </p:cxnSp>
        <p:cxnSp>
          <p:nvCxnSpPr>
            <p:cNvPr id="216" name="Straight Arrow Connector 49"/>
            <p:cNvCxnSpPr>
              <a:endCxn id="211" idx="1"/>
            </p:cNvCxnSpPr>
            <p:nvPr/>
          </p:nvCxnSpPr>
          <p:spPr>
            <a:xfrm>
              <a:off x="2903040" y="3022200"/>
              <a:ext cx="393120" cy="72000"/>
            </a:xfrm>
            <a:prstGeom prst="straightConnector1">
              <a:avLst/>
            </a:prstGeom>
            <a:ln w="38100">
              <a:solidFill>
                <a:srgbClr val="000000"/>
              </a:solidFill>
              <a:round/>
              <a:tailEnd len="med" type="triangle" w="med"/>
            </a:ln>
          </p:spPr>
        </p:cxnSp>
        <p:cxnSp>
          <p:nvCxnSpPr>
            <p:cNvPr id="217" name="Straight Arrow Connector 51"/>
            <p:cNvCxnSpPr>
              <a:endCxn id="212" idx="1"/>
            </p:cNvCxnSpPr>
            <p:nvPr/>
          </p:nvCxnSpPr>
          <p:spPr>
            <a:xfrm flipV="1">
              <a:off x="2898000" y="3989160"/>
              <a:ext cx="405720" cy="307800"/>
            </a:xfrm>
            <a:prstGeom prst="straightConnector1">
              <a:avLst/>
            </a:prstGeom>
            <a:ln w="38100">
              <a:solidFill>
                <a:srgbClr val="000000"/>
              </a:solidFill>
              <a:round/>
              <a:tailEnd len="med" type="triangle" w="med"/>
            </a:ln>
          </p:spPr>
        </p:cxnSp>
        <p:cxnSp>
          <p:nvCxnSpPr>
            <p:cNvPr id="218" name="Straight Arrow Connector 53"/>
            <p:cNvCxnSpPr>
              <a:stCxn id="212" idx="0"/>
              <a:endCxn id="211" idx="2"/>
            </p:cNvCxnSpPr>
            <p:nvPr/>
          </p:nvCxnSpPr>
          <p:spPr>
            <a:xfrm flipH="1" flipV="1">
              <a:off x="3574080" y="3393720"/>
              <a:ext cx="7920" cy="289800"/>
            </a:xfrm>
            <a:prstGeom prst="straightConnector1">
              <a:avLst/>
            </a:prstGeom>
            <a:ln w="38100">
              <a:solidFill>
                <a:srgbClr val="000000"/>
              </a:solidFill>
              <a:round/>
              <a:tailEnd len="med" type="triangle" w="med"/>
            </a:ln>
          </p:spPr>
        </p:cxnSp>
      </p:grpSp>
      <p:sp>
        <p:nvSpPr>
          <p:cNvPr id="219" name="TextBox 55"/>
          <p:cNvSpPr/>
          <p:nvPr/>
        </p:nvSpPr>
        <p:spPr>
          <a:xfrm>
            <a:off x="1387800" y="1907280"/>
            <a:ext cx="247248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Friendship relations?</a:t>
            </a:r>
            <a:endParaRPr b="0" lang="en-GB" sz="20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A67083F2-C961-46CD-A4CB-7459CBB1628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221"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222" name="PlaceHolder 2"/>
          <p:cNvSpPr>
            <a:spLocks noGrp="1"/>
          </p:cNvSpPr>
          <p:nvPr>
            <p:ph type="dt" idx="23"/>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223" name="Graphic 10" descr=""/>
          <p:cNvPicPr/>
          <p:nvPr/>
        </p:nvPicPr>
        <p:blipFill>
          <a:blip r:embed="rId1"/>
          <a:stretch/>
        </p:blipFill>
        <p:spPr>
          <a:xfrm>
            <a:off x="11119320" y="279720"/>
            <a:ext cx="693720" cy="554760"/>
          </a:xfrm>
          <a:prstGeom prst="rect">
            <a:avLst/>
          </a:prstGeom>
          <a:ln w="0">
            <a:noFill/>
          </a:ln>
        </p:spPr>
      </p:pic>
      <p:grpSp>
        <p:nvGrpSpPr>
          <p:cNvPr id="224" name="Group 9"/>
          <p:cNvGrpSpPr/>
          <p:nvPr/>
        </p:nvGrpSpPr>
        <p:grpSpPr>
          <a:xfrm>
            <a:off x="8840880" y="1646640"/>
            <a:ext cx="2262960" cy="2436480"/>
            <a:chOff x="8840880" y="1646640"/>
            <a:chExt cx="2262960" cy="2436480"/>
          </a:xfrm>
        </p:grpSpPr>
        <p:pic>
          <p:nvPicPr>
            <p:cNvPr id="225" name="Picture 4" descr="Graphs and Trees"/>
            <p:cNvPicPr/>
            <p:nvPr/>
          </p:nvPicPr>
          <p:blipFill>
            <a:blip r:embed="rId2"/>
            <a:srcRect l="52882" t="13315" r="3651" b="9434"/>
            <a:stretch/>
          </p:blipFill>
          <p:spPr>
            <a:xfrm>
              <a:off x="8928720" y="1646640"/>
              <a:ext cx="2087640" cy="1773720"/>
            </a:xfrm>
            <a:prstGeom prst="rect">
              <a:avLst/>
            </a:prstGeom>
            <a:ln w="0">
              <a:noFill/>
            </a:ln>
          </p:spPr>
        </p:pic>
        <p:sp>
          <p:nvSpPr>
            <p:cNvPr id="226" name="TextBox 15"/>
            <p:cNvSpPr/>
            <p:nvPr/>
          </p:nvSpPr>
          <p:spPr>
            <a:xfrm>
              <a:off x="8840880" y="3383640"/>
              <a:ext cx="2262960" cy="699480"/>
            </a:xfrm>
            <a:prstGeom prst="rect">
              <a:avLst/>
            </a:prstGeom>
            <a:solidFill>
              <a:schemeClr val="accent4">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Adjacency matrix (array)</a:t>
              </a:r>
              <a:endParaRPr b="0" lang="en-GB" sz="2000" spc="-1" strike="noStrike">
                <a:solidFill>
                  <a:srgbClr val="000000"/>
                </a:solidFill>
                <a:latin typeface="Arial"/>
              </a:endParaRPr>
            </a:p>
          </p:txBody>
        </p:sp>
      </p:grpSp>
      <p:grpSp>
        <p:nvGrpSpPr>
          <p:cNvPr id="227" name="Group 17"/>
          <p:cNvGrpSpPr/>
          <p:nvPr/>
        </p:nvGrpSpPr>
        <p:grpSpPr>
          <a:xfrm>
            <a:off x="9293760" y="4330080"/>
            <a:ext cx="1333800" cy="2003760"/>
            <a:chOff x="9293760" y="4330080"/>
            <a:chExt cx="1333800" cy="2003760"/>
          </a:xfrm>
        </p:grpSpPr>
        <p:pic>
          <p:nvPicPr>
            <p:cNvPr id="228" name="Picture 18" descr=""/>
            <p:cNvPicPr/>
            <p:nvPr/>
          </p:nvPicPr>
          <p:blipFill>
            <a:blip r:embed="rId3"/>
            <a:stretch/>
          </p:blipFill>
          <p:spPr>
            <a:xfrm>
              <a:off x="9293760" y="4330080"/>
              <a:ext cx="1333800" cy="1509120"/>
            </a:xfrm>
            <a:prstGeom prst="rect">
              <a:avLst/>
            </a:prstGeom>
            <a:ln w="0">
              <a:noFill/>
            </a:ln>
          </p:spPr>
        </p:pic>
        <p:sp>
          <p:nvSpPr>
            <p:cNvPr id="229" name="TextBox 19"/>
            <p:cNvSpPr/>
            <p:nvPr/>
          </p:nvSpPr>
          <p:spPr>
            <a:xfrm>
              <a:off x="9293760" y="5939280"/>
              <a:ext cx="1333800" cy="394560"/>
            </a:xfrm>
            <a:prstGeom prst="rect">
              <a:avLst/>
            </a:prstGeom>
            <a:solidFill>
              <a:schemeClr val="accent4">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Dictionary</a:t>
              </a:r>
              <a:endParaRPr b="0" lang="en-GB" sz="2000" spc="-1" strike="noStrike">
                <a:solidFill>
                  <a:srgbClr val="000000"/>
                </a:solidFill>
                <a:latin typeface="Arial"/>
              </a:endParaRPr>
            </a:p>
          </p:txBody>
        </p:sp>
      </p:grpSp>
      <p:sp>
        <p:nvSpPr>
          <p:cNvPr id="230" name="TextBox 20"/>
          <p:cNvSpPr/>
          <p:nvPr/>
        </p:nvSpPr>
        <p:spPr>
          <a:xfrm>
            <a:off x="9036360" y="1238040"/>
            <a:ext cx="1847880" cy="3945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2000" spc="-1" strike="noStrike">
                <a:solidFill>
                  <a:srgbClr val="000000"/>
                </a:solidFill>
                <a:latin typeface="Calibri"/>
                <a:ea typeface="DejaVu Sans"/>
              </a:rPr>
              <a:t>Implemented as</a:t>
            </a:r>
            <a:endParaRPr b="0" lang="en-GB" sz="2000" spc="-1" strike="noStrike">
              <a:solidFill>
                <a:srgbClr val="000000"/>
              </a:solidFill>
              <a:latin typeface="Arial"/>
            </a:endParaRPr>
          </a:p>
        </p:txBody>
      </p:sp>
      <p:pic>
        <p:nvPicPr>
          <p:cNvPr id="231" name="Picture 4" descr="Graphs and Trees"/>
          <p:cNvPicPr/>
          <p:nvPr/>
        </p:nvPicPr>
        <p:blipFill>
          <a:blip r:embed="rId4"/>
          <a:srcRect l="0" t="0" r="47118" b="0"/>
          <a:stretch/>
        </p:blipFill>
        <p:spPr>
          <a:xfrm>
            <a:off x="5303880" y="2530800"/>
            <a:ext cx="2267280" cy="2049840"/>
          </a:xfrm>
          <a:prstGeom prst="rect">
            <a:avLst/>
          </a:prstGeom>
          <a:ln w="0">
            <a:noFill/>
          </a:ln>
        </p:spPr>
      </p:pic>
      <p:grpSp>
        <p:nvGrpSpPr>
          <p:cNvPr id="232" name="Group 62"/>
          <p:cNvGrpSpPr/>
          <p:nvPr/>
        </p:nvGrpSpPr>
        <p:grpSpPr>
          <a:xfrm>
            <a:off x="1538280" y="2737800"/>
            <a:ext cx="2321640" cy="1842840"/>
            <a:chOff x="1538280" y="2737800"/>
            <a:chExt cx="2321640" cy="1842840"/>
          </a:xfrm>
        </p:grpSpPr>
        <p:pic>
          <p:nvPicPr>
            <p:cNvPr id="233" name="Picture 21" descr=""/>
            <p:cNvPicPr/>
            <p:nvPr/>
          </p:nvPicPr>
          <p:blipFill>
            <a:blip r:embed="rId5"/>
            <a:stretch/>
          </p:blipFill>
          <p:spPr>
            <a:xfrm>
              <a:off x="1538280" y="3387960"/>
              <a:ext cx="556560" cy="568440"/>
            </a:xfrm>
            <a:prstGeom prst="rect">
              <a:avLst/>
            </a:prstGeom>
            <a:ln w="0">
              <a:noFill/>
            </a:ln>
          </p:spPr>
        </p:pic>
        <p:pic>
          <p:nvPicPr>
            <p:cNvPr id="234" name="Picture 22" descr=""/>
            <p:cNvPicPr/>
            <p:nvPr/>
          </p:nvPicPr>
          <p:blipFill>
            <a:blip r:embed="rId6"/>
            <a:stretch/>
          </p:blipFill>
          <p:spPr>
            <a:xfrm>
              <a:off x="2345760" y="2737800"/>
              <a:ext cx="556560" cy="568800"/>
            </a:xfrm>
            <a:prstGeom prst="rect">
              <a:avLst/>
            </a:prstGeom>
            <a:ln w="0">
              <a:noFill/>
            </a:ln>
          </p:spPr>
        </p:pic>
        <p:pic>
          <p:nvPicPr>
            <p:cNvPr id="235" name="Picture 23" descr=""/>
            <p:cNvPicPr/>
            <p:nvPr/>
          </p:nvPicPr>
          <p:blipFill>
            <a:blip r:embed="rId7"/>
            <a:stretch/>
          </p:blipFill>
          <p:spPr>
            <a:xfrm>
              <a:off x="2345760" y="4011840"/>
              <a:ext cx="556560" cy="568800"/>
            </a:xfrm>
            <a:prstGeom prst="rect">
              <a:avLst/>
            </a:prstGeom>
            <a:ln w="0">
              <a:noFill/>
            </a:ln>
          </p:spPr>
        </p:pic>
        <p:pic>
          <p:nvPicPr>
            <p:cNvPr id="236" name="Picture 24" descr=""/>
            <p:cNvPicPr/>
            <p:nvPr/>
          </p:nvPicPr>
          <p:blipFill>
            <a:blip r:embed="rId8"/>
            <a:stretch/>
          </p:blipFill>
          <p:spPr>
            <a:xfrm>
              <a:off x="3295800" y="2793960"/>
              <a:ext cx="556920" cy="599760"/>
            </a:xfrm>
            <a:prstGeom prst="rect">
              <a:avLst/>
            </a:prstGeom>
            <a:ln w="0">
              <a:noFill/>
            </a:ln>
          </p:spPr>
        </p:pic>
        <p:pic>
          <p:nvPicPr>
            <p:cNvPr id="237" name="Picture 26" descr=""/>
            <p:cNvPicPr/>
            <p:nvPr/>
          </p:nvPicPr>
          <p:blipFill>
            <a:blip r:embed="rId9"/>
            <a:stretch/>
          </p:blipFill>
          <p:spPr>
            <a:xfrm>
              <a:off x="3303360" y="3683160"/>
              <a:ext cx="556560" cy="612360"/>
            </a:xfrm>
            <a:prstGeom prst="rect">
              <a:avLst/>
            </a:prstGeom>
            <a:ln w="0">
              <a:noFill/>
            </a:ln>
          </p:spPr>
        </p:pic>
        <p:cxnSp>
          <p:nvCxnSpPr>
            <p:cNvPr id="238" name="Straight Arrow Connector 29"/>
            <p:cNvCxnSpPr/>
            <p:nvPr/>
          </p:nvCxnSpPr>
          <p:spPr>
            <a:xfrm flipV="1">
              <a:off x="1995120" y="3145680"/>
              <a:ext cx="351000" cy="338400"/>
            </a:xfrm>
            <a:prstGeom prst="straightConnector1">
              <a:avLst/>
            </a:prstGeom>
            <a:ln w="38100">
              <a:solidFill>
                <a:srgbClr val="000000"/>
              </a:solidFill>
              <a:round/>
              <a:tailEnd len="med" type="triangle" w="med"/>
            </a:ln>
          </p:spPr>
        </p:cxnSp>
        <p:cxnSp>
          <p:nvCxnSpPr>
            <p:cNvPr id="239" name="Straight Arrow Connector 31"/>
            <p:cNvCxnSpPr/>
            <p:nvPr/>
          </p:nvCxnSpPr>
          <p:spPr>
            <a:xfrm>
              <a:off x="2045160" y="3828240"/>
              <a:ext cx="372960" cy="281160"/>
            </a:xfrm>
            <a:prstGeom prst="straightConnector1">
              <a:avLst/>
            </a:prstGeom>
            <a:ln w="38100">
              <a:solidFill>
                <a:srgbClr val="000000"/>
              </a:solidFill>
              <a:round/>
              <a:tailEnd len="med" type="triangle" w="med"/>
            </a:ln>
          </p:spPr>
        </p:cxnSp>
        <p:cxnSp>
          <p:nvCxnSpPr>
            <p:cNvPr id="240" name="Straight Arrow Connector 46"/>
            <p:cNvCxnSpPr>
              <a:stCxn id="234" idx="2"/>
              <a:endCxn id="235" idx="0"/>
            </p:cNvCxnSpPr>
            <p:nvPr/>
          </p:nvCxnSpPr>
          <p:spPr>
            <a:xfrm>
              <a:off x="2624040" y="3306600"/>
              <a:ext cx="360" cy="705600"/>
            </a:xfrm>
            <a:prstGeom prst="straightConnector1">
              <a:avLst/>
            </a:prstGeom>
            <a:ln w="38100">
              <a:solidFill>
                <a:srgbClr val="000000"/>
              </a:solidFill>
              <a:round/>
              <a:tailEnd len="med" type="triangle" w="med"/>
            </a:ln>
          </p:spPr>
        </p:cxnSp>
        <p:cxnSp>
          <p:nvCxnSpPr>
            <p:cNvPr id="241" name="Straight Arrow Connector 49"/>
            <p:cNvCxnSpPr>
              <a:endCxn id="236" idx="1"/>
            </p:cNvCxnSpPr>
            <p:nvPr/>
          </p:nvCxnSpPr>
          <p:spPr>
            <a:xfrm>
              <a:off x="2903040" y="3022200"/>
              <a:ext cx="393120" cy="72000"/>
            </a:xfrm>
            <a:prstGeom prst="straightConnector1">
              <a:avLst/>
            </a:prstGeom>
            <a:ln w="38100">
              <a:solidFill>
                <a:srgbClr val="000000"/>
              </a:solidFill>
              <a:round/>
              <a:tailEnd len="med" type="triangle" w="med"/>
            </a:ln>
          </p:spPr>
        </p:cxnSp>
        <p:cxnSp>
          <p:nvCxnSpPr>
            <p:cNvPr id="242" name="Straight Arrow Connector 51"/>
            <p:cNvCxnSpPr>
              <a:endCxn id="237" idx="1"/>
            </p:cNvCxnSpPr>
            <p:nvPr/>
          </p:nvCxnSpPr>
          <p:spPr>
            <a:xfrm flipV="1">
              <a:off x="2898000" y="3989160"/>
              <a:ext cx="405720" cy="307800"/>
            </a:xfrm>
            <a:prstGeom prst="straightConnector1">
              <a:avLst/>
            </a:prstGeom>
            <a:ln w="38100">
              <a:solidFill>
                <a:srgbClr val="000000"/>
              </a:solidFill>
              <a:round/>
              <a:tailEnd len="med" type="triangle" w="med"/>
            </a:ln>
          </p:spPr>
        </p:cxnSp>
        <p:cxnSp>
          <p:nvCxnSpPr>
            <p:cNvPr id="243" name="Straight Arrow Connector 53"/>
            <p:cNvCxnSpPr>
              <a:stCxn id="237" idx="0"/>
              <a:endCxn id="236" idx="2"/>
            </p:cNvCxnSpPr>
            <p:nvPr/>
          </p:nvCxnSpPr>
          <p:spPr>
            <a:xfrm flipH="1" flipV="1">
              <a:off x="3574080" y="3393720"/>
              <a:ext cx="7920" cy="289800"/>
            </a:xfrm>
            <a:prstGeom prst="straightConnector1">
              <a:avLst/>
            </a:prstGeom>
            <a:ln w="38100">
              <a:solidFill>
                <a:srgbClr val="000000"/>
              </a:solidFill>
              <a:round/>
              <a:tailEnd len="med" type="triangle" w="med"/>
            </a:ln>
          </p:spPr>
        </p:cxnSp>
      </p:grpSp>
      <p:sp>
        <p:nvSpPr>
          <p:cNvPr id="244" name="TextBox 55"/>
          <p:cNvSpPr/>
          <p:nvPr/>
        </p:nvSpPr>
        <p:spPr>
          <a:xfrm>
            <a:off x="1387800" y="1907280"/>
            <a:ext cx="247248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Friendship relations?</a:t>
            </a:r>
            <a:endParaRPr b="0" lang="en-GB" sz="2000" spc="-1" strike="noStrike">
              <a:solidFill>
                <a:srgbClr val="000000"/>
              </a:solidFill>
              <a:latin typeface="Arial"/>
            </a:endParaRPr>
          </a:p>
        </p:txBody>
      </p:sp>
      <p:sp>
        <p:nvSpPr>
          <p:cNvPr id="245" name="TextBox 4095"/>
          <p:cNvSpPr/>
          <p:nvPr/>
        </p:nvSpPr>
        <p:spPr>
          <a:xfrm>
            <a:off x="5303880" y="1867680"/>
            <a:ext cx="2460240" cy="3945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Graph</a:t>
            </a:r>
            <a:endParaRPr b="0" lang="en-GB" sz="20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2EEA6865-7013-4A74-AF5C-8DAB505E3E6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407520" y="229320"/>
            <a:ext cx="11304360" cy="902880"/>
          </a:xfrm>
          <a:prstGeom prst="rect">
            <a:avLst/>
          </a:prstGeom>
          <a:noFill/>
          <a:ln w="0">
            <a:noFill/>
          </a:ln>
        </p:spPr>
        <p:txBody>
          <a:bodyPr lIns="0" rIns="0" tIns="0" bIns="0" anchor="ctr">
            <a:noAutofit/>
          </a:bodyPr>
          <a:p>
            <a:pPr indent="0">
              <a:lnSpc>
                <a:spcPct val="90000"/>
              </a:lnSpc>
              <a:buNone/>
              <a:tabLst>
                <a:tab algn="l" pos="0"/>
              </a:tabLst>
            </a:pPr>
            <a:r>
              <a:rPr b="0" lang="en-US" sz="3600" spc="-1" strike="noStrike">
                <a:solidFill>
                  <a:srgbClr val="000000"/>
                </a:solidFill>
                <a:latin typeface="Calibri Light"/>
              </a:rPr>
              <a:t>You develop your code on a </a:t>
            </a:r>
            <a:r>
              <a:rPr b="0" lang="en-CH" sz="3600" spc="-1" strike="noStrike">
                <a:solidFill>
                  <a:srgbClr val="000000"/>
                </a:solidFill>
                <a:latin typeface="Calibri Light"/>
              </a:rPr>
              <a:t>small data set, how is it going to scale to the complete data set?</a:t>
            </a:r>
            <a:r>
              <a:rPr b="0" lang="en-US" sz="3600" spc="-1" strike="noStrike">
                <a:solidFill>
                  <a:srgbClr val="000000"/>
                </a:solidFill>
                <a:latin typeface="Calibri Light"/>
              </a:rPr>
              <a:t> </a:t>
            </a:r>
            <a:endParaRPr b="0" lang="en-GB" sz="3600" spc="-1" strike="noStrike">
              <a:solidFill>
                <a:srgbClr val="000000"/>
              </a:solidFill>
              <a:latin typeface="Arial"/>
            </a:endParaRPr>
          </a:p>
        </p:txBody>
      </p:sp>
      <p:sp>
        <p:nvSpPr>
          <p:cNvPr id="247" name="PlaceHolder 2"/>
          <p:cNvSpPr>
            <a:spLocks noGrp="1"/>
          </p:cNvSpPr>
          <p:nvPr>
            <p:ph type="dt" idx="24"/>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aphicFrame>
        <p:nvGraphicFramePr>
          <p:cNvPr id="248" name="Table 9"/>
          <p:cNvGraphicFramePr/>
          <p:nvPr/>
        </p:nvGraphicFramePr>
        <p:xfrm>
          <a:off x="2622240" y="2341080"/>
          <a:ext cx="898200" cy="905040"/>
        </p:xfrm>
        <a:graphic>
          <a:graphicData uri="http://schemas.openxmlformats.org/drawingml/2006/table">
            <a:tbl>
              <a:tblPr/>
              <a:tblGrid>
                <a:gridCol w="299520"/>
                <a:gridCol w="299520"/>
                <a:gridCol w="299520"/>
              </a:tblGrid>
              <a:tr h="301680">
                <a:tc>
                  <a:txBody>
                    <a:bodyPr lIns="73800" rIns="73800" anchor="t">
                      <a:noAutofit/>
                    </a:bodyPr>
                    <a:p>
                      <a:endParaRPr b="1" lang="en-CH" sz="1500" spc="-1" strike="noStrike">
                        <a:solidFill>
                          <a:schemeClr val="lt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1" lang="en-CH" sz="1500" spc="-1" strike="noStrike">
                        <a:solidFill>
                          <a:schemeClr val="lt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1" lang="en-CH" sz="1500" spc="-1" strike="noStrike">
                        <a:solidFill>
                          <a:schemeClr val="lt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r h="301680">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r h="301680">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3800" rIns="73800" anchor="t">
                      <a:noAutofit/>
                    </a:bodyPr>
                    <a:p>
                      <a:endParaRPr b="0" lang="en-CH" sz="1500" spc="-1" strike="noStrike">
                        <a:solidFill>
                          <a:schemeClr val="dk1"/>
                        </a:solidFill>
                        <a:latin typeface="Calibri"/>
                      </a:endParaRPr>
                    </a:p>
                  </a:txBody>
                  <a:tcPr anchor="t" marL="73800" marR="738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bl>
          </a:graphicData>
        </a:graphic>
      </p:graphicFrame>
      <p:graphicFrame>
        <p:nvGraphicFramePr>
          <p:cNvPr id="249" name="Table 10"/>
          <p:cNvGraphicFramePr/>
          <p:nvPr/>
        </p:nvGraphicFramePr>
        <p:xfrm>
          <a:off x="6157080" y="2341080"/>
          <a:ext cx="4483440" cy="1764720"/>
        </p:xfrm>
        <a:graphic>
          <a:graphicData uri="http://schemas.openxmlformats.org/drawingml/2006/table">
            <a:tbl>
              <a:tblPr/>
              <a:tblGrid>
                <a:gridCol w="310680"/>
                <a:gridCol w="298080"/>
                <a:gridCol w="298080"/>
                <a:gridCol w="298080"/>
                <a:gridCol w="298080"/>
                <a:gridCol w="298080"/>
                <a:gridCol w="298080"/>
                <a:gridCol w="298080"/>
                <a:gridCol w="298080"/>
                <a:gridCol w="298080"/>
                <a:gridCol w="298080"/>
                <a:gridCol w="298080"/>
                <a:gridCol w="298080"/>
                <a:gridCol w="298080"/>
                <a:gridCol w="298080"/>
              </a:tblGrid>
              <a:tr h="294120">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1" lang="en-CH" sz="1500" spc="-1" strike="noStrike">
                        <a:solidFill>
                          <a:schemeClr val="lt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r h="294120">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r h="294120">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r>
              <a:tr h="294120">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r>
              <a:tr h="294120">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r>
              <a:tr h="294120">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40000"/>
                        <a:lumOff val="6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c>
                  <a:txBody>
                    <a:bodyPr lIns="70200" rIns="70200" anchor="t">
                      <a:noAutofit/>
                    </a:bodyPr>
                    <a:p>
                      <a:endParaRPr b="0" lang="en-CH" sz="1500" spc="-1" strike="noStrike">
                        <a:solidFill>
                          <a:schemeClr val="dk1"/>
                        </a:solidFill>
                        <a:latin typeface="Calibri"/>
                      </a:endParaRPr>
                    </a:p>
                  </a:txBody>
                  <a:tcPr anchor="t" marL="70200" marR="70200">
                    <a:lnL w="12240">
                      <a:solidFill>
                        <a:srgbClr val="000000"/>
                      </a:solidFill>
                    </a:lnL>
                    <a:lnR w="12240">
                      <a:solidFill>
                        <a:srgbClr val="000000"/>
                      </a:solidFill>
                    </a:lnR>
                    <a:lnT w="12240">
                      <a:solidFill>
                        <a:srgbClr val="000000"/>
                      </a:solidFill>
                    </a:lnT>
                    <a:lnB w="12240">
                      <a:solidFill>
                        <a:srgbClr val="000000"/>
                      </a:solidFill>
                    </a:lnB>
                    <a:solidFill>
                      <a:schemeClr val="accent6">
                        <a:lumMod val="20000"/>
                        <a:lumOff val="80000"/>
                      </a:schemeClr>
                    </a:solidFill>
                  </a:tcPr>
                </a:tc>
              </a:tr>
            </a:tbl>
          </a:graphicData>
        </a:graphic>
      </p:graphicFrame>
      <p:sp>
        <p:nvSpPr>
          <p:cNvPr id="250" name="TextBox 11"/>
          <p:cNvSpPr/>
          <p:nvPr/>
        </p:nvSpPr>
        <p:spPr>
          <a:xfrm>
            <a:off x="1487520" y="4404600"/>
            <a:ext cx="31676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N data points,</a:t>
            </a:r>
            <a:endParaRPr b="0" lang="en-GB" sz="2400" spc="-1" strike="noStrike">
              <a:solidFill>
                <a:srgbClr val="000000"/>
              </a:solidFill>
              <a:latin typeface="Arial"/>
            </a:endParaRPr>
          </a:p>
          <a:p>
            <a:pPr algn="ctr">
              <a:lnSpc>
                <a:spcPct val="100000"/>
              </a:lnSpc>
            </a:pPr>
            <a:r>
              <a:rPr b="0" lang="en-CH" sz="2400" spc="-1" strike="noStrike">
                <a:solidFill>
                  <a:srgbClr val="000000"/>
                </a:solidFill>
                <a:latin typeface="Calibri"/>
                <a:ea typeface="DejaVu Sans"/>
              </a:rPr>
              <a:t>Processing time T</a:t>
            </a:r>
            <a:endParaRPr b="0" lang="en-GB" sz="2400" spc="-1" strike="noStrike">
              <a:solidFill>
                <a:srgbClr val="000000"/>
              </a:solidFill>
              <a:latin typeface="Arial"/>
            </a:endParaRPr>
          </a:p>
        </p:txBody>
      </p:sp>
      <p:sp>
        <p:nvSpPr>
          <p:cNvPr id="251" name="TextBox 12"/>
          <p:cNvSpPr/>
          <p:nvPr/>
        </p:nvSpPr>
        <p:spPr>
          <a:xfrm>
            <a:off x="6816240" y="4404600"/>
            <a:ext cx="31676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10x N data points</a:t>
            </a:r>
            <a:endParaRPr b="0" lang="en-GB" sz="2400" spc="-1" strike="noStrike">
              <a:solidFill>
                <a:srgbClr val="000000"/>
              </a:solidFill>
              <a:latin typeface="Arial"/>
            </a:endParaRPr>
          </a:p>
          <a:p>
            <a:pPr algn="ctr">
              <a:lnSpc>
                <a:spcPct val="100000"/>
              </a:lnSpc>
            </a:pPr>
            <a:r>
              <a:rPr b="1" lang="en-CH" sz="2400" spc="-1" strike="noStrike">
                <a:solidFill>
                  <a:srgbClr val="ff0000"/>
                </a:solidFill>
                <a:latin typeface="Calibri"/>
                <a:ea typeface="DejaVu Sans"/>
              </a:rPr>
              <a:t>Processing time -&gt; ?</a:t>
            </a:r>
            <a:endParaRPr b="0" lang="en-GB" sz="2400" spc="-1" strike="noStrike">
              <a:solidFill>
                <a:srgbClr val="000000"/>
              </a:solidFill>
              <a:latin typeface="Arial"/>
            </a:endParaRPr>
          </a:p>
        </p:txBody>
      </p:sp>
      <p:sp>
        <p:nvSpPr>
          <p:cNvPr id="252" name="TextBox 14"/>
          <p:cNvSpPr/>
          <p:nvPr/>
        </p:nvSpPr>
        <p:spPr>
          <a:xfrm>
            <a:off x="1216800" y="1730520"/>
            <a:ext cx="370944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800" spc="-1" strike="noStrike">
                <a:solidFill>
                  <a:srgbClr val="000000"/>
                </a:solidFill>
                <a:latin typeface="Calibri"/>
                <a:ea typeface="DejaVu Sans"/>
              </a:rPr>
              <a:t>Development data </a:t>
            </a:r>
            <a:endParaRPr b="0" lang="en-GB" sz="2800" spc="-1" strike="noStrike">
              <a:solidFill>
                <a:srgbClr val="000000"/>
              </a:solidFill>
              <a:latin typeface="Arial"/>
            </a:endParaRPr>
          </a:p>
        </p:txBody>
      </p:sp>
      <p:sp>
        <p:nvSpPr>
          <p:cNvPr id="253" name="TextBox 16"/>
          <p:cNvSpPr/>
          <p:nvPr/>
        </p:nvSpPr>
        <p:spPr>
          <a:xfrm>
            <a:off x="7074000" y="1730520"/>
            <a:ext cx="26517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800" spc="-1" strike="noStrike">
                <a:solidFill>
                  <a:srgbClr val="000000"/>
                </a:solidFill>
                <a:latin typeface="Calibri"/>
                <a:ea typeface="DejaVu Sans"/>
              </a:rPr>
              <a:t>Real data</a:t>
            </a:r>
            <a:endParaRPr b="0" lang="en-GB" sz="2800" spc="-1" strike="noStrike">
              <a:solidFill>
                <a:srgbClr val="000000"/>
              </a:solidFill>
              <a:latin typeface="Arial"/>
            </a:endParaRPr>
          </a:p>
        </p:txBody>
      </p:sp>
      <p:sp>
        <p:nvSpPr>
          <p:cNvPr id="254" name="TextBox 13"/>
          <p:cNvSpPr/>
          <p:nvPr/>
        </p:nvSpPr>
        <p:spPr>
          <a:xfrm>
            <a:off x="3008880" y="5733360"/>
            <a:ext cx="6101640" cy="455400"/>
          </a:xfrm>
          <a:custGeom>
            <a:avLst/>
            <a:gdLst>
              <a:gd name="textAreaLeft" fmla="*/ 0 w 6101640"/>
              <a:gd name="textAreaRight" fmla="*/ 6102360 w 6101640"/>
              <a:gd name="textAreaTop" fmla="*/ 0 h 455400"/>
              <a:gd name="textAreaBottom" fmla="*/ 456120 h 455400"/>
            </a:gdLst>
            <a:ahLst/>
            <a:rect l="textAreaLeft" t="textAreaTop" r="textAreaRight" b="textAreaBottom"/>
            <a:pathLst>
              <a:path fill="none" w="6102492" h="461665">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stroke="0" w="6102492" h="461665">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rgbClr val="000000"/>
            </a:solidFill>
            <a:round/>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We’re interested in orders of magnitude</a:t>
            </a:r>
            <a:endParaRPr b="0" lang="en-GB" sz="24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761C2DCB-6B61-4B85-9245-F2E1CEEC8A6A}"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Autofit/>
          </a:bodyPr>
          <a:p>
            <a:pPr indent="0">
              <a:lnSpc>
                <a:spcPct val="90000"/>
              </a:lnSpc>
              <a:buNone/>
              <a:tabLst>
                <a:tab algn="l" pos="0"/>
              </a:tabLst>
            </a:pPr>
            <a:r>
              <a:rPr b="0" lang="en-CH" sz="4400" spc="-1" strike="noStrike">
                <a:solidFill>
                  <a:srgbClr val="000000"/>
                </a:solidFill>
                <a:latin typeface="Calibri Light"/>
              </a:rPr>
              <a:t>How performance scales: big-O</a:t>
            </a:r>
            <a:endParaRPr b="0" lang="en-GB" sz="4400" spc="-1" strike="noStrike">
              <a:solidFill>
                <a:srgbClr val="000000"/>
              </a:solidFill>
              <a:latin typeface="Arial"/>
            </a:endParaRPr>
          </a:p>
        </p:txBody>
      </p:sp>
      <p:sp>
        <p:nvSpPr>
          <p:cNvPr id="256" name="PlaceHolder 2"/>
          <p:cNvSpPr>
            <a:spLocks noGrp="1"/>
          </p:cNvSpPr>
          <p:nvPr>
            <p:ph type="dt" idx="25"/>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aphicFrame>
        <p:nvGraphicFramePr>
          <p:cNvPr id="257" name="Table 7"/>
          <p:cNvGraphicFramePr/>
          <p:nvPr/>
        </p:nvGraphicFramePr>
        <p:xfrm>
          <a:off x="751320" y="1258920"/>
          <a:ext cx="5631480" cy="2405880"/>
        </p:xfrm>
        <a:graphic>
          <a:graphicData uri="http://schemas.openxmlformats.org/drawingml/2006/table">
            <a:tbl>
              <a:tblPr/>
              <a:tblGrid>
                <a:gridCol w="1401480"/>
                <a:gridCol w="1638360"/>
                <a:gridCol w="2592000"/>
              </a:tblGrid>
              <a:tr h="419400">
                <a:tc>
                  <a:txBody>
                    <a:bodyPr anchor="t">
                      <a:noAutofit/>
                    </a:bodyPr>
                    <a:p>
                      <a:pPr>
                        <a:lnSpc>
                          <a:spcPct val="100000"/>
                        </a:lnSpc>
                      </a:pPr>
                      <a:r>
                        <a:rPr b="1" lang="en-US" sz="1800" spc="-1" strike="noStrike">
                          <a:solidFill>
                            <a:srgbClr val="3b3838"/>
                          </a:solidFill>
                          <a:latin typeface="Calibri"/>
                        </a:rPr>
                        <a:t>B</a:t>
                      </a:r>
                      <a:r>
                        <a:rPr b="1" lang="en-CH" sz="1800" spc="-1" strike="noStrike">
                          <a:solidFill>
                            <a:srgbClr val="3b3838"/>
                          </a:solidFill>
                          <a:latin typeface="Calibri"/>
                        </a:rPr>
                        <a:t>ig-O class</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What we call it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T</a:t>
                      </a:r>
                      <a:r>
                        <a:rPr b="1" lang="en-CH" sz="1800" spc="-1" strike="noStrike">
                          <a:solidFill>
                            <a:srgbClr val="3b3838"/>
                          </a:solidFill>
                          <a:latin typeface="Calibri"/>
                        </a:rPr>
                        <a:t>ime increase</a:t>
                      </a:r>
                      <a:r>
                        <a:rPr b="1" lang="en-US" sz="1800" spc="-1" strike="noStrike">
                          <a:solidFill>
                            <a:srgbClr val="3b3838"/>
                          </a:solidFill>
                          <a:latin typeface="Calibri"/>
                        </a:rPr>
                        <a:t>,</a:t>
                      </a:r>
                      <a:r>
                        <a:rPr b="1" lang="en-CH" sz="1800" spc="-1" strike="noStrike">
                          <a:solidFill>
                            <a:srgbClr val="3b3838"/>
                          </a:solidFill>
                          <a:latin typeface="Calibri"/>
                        </a:rPr>
                        <a:t> </a:t>
                      </a:r>
                      <a:r>
                        <a:rPr b="1" lang="en-US" sz="1800" spc="-1" strike="noStrike">
                          <a:solidFill>
                            <a:srgbClr val="3b3838"/>
                          </a:solidFill>
                          <a:latin typeface="Calibri"/>
                        </a:rPr>
                        <a:t>when</a:t>
                      </a:r>
                      <a:r>
                        <a:rPr b="1" lang="en-CH" sz="1800" spc="-1" strike="noStrike">
                          <a:solidFill>
                            <a:srgbClr val="3b3838"/>
                          </a:solidFill>
                          <a:latin typeface="Calibri"/>
                        </a:rPr>
                        <a:t> data increases 10x</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370800">
                <a:tc>
                  <a:txBody>
                    <a:bodyPr anchor="t">
                      <a:noAutofit/>
                    </a:bodyPr>
                    <a:p>
                      <a:pPr>
                        <a:lnSpc>
                          <a:spcPct val="100000"/>
                        </a:lnSpc>
                      </a:pPr>
                      <a:r>
                        <a:rPr b="1" lang="en-CH" sz="1800" spc="-1" strike="noStrike">
                          <a:solidFill>
                            <a:srgbClr val="1f45ff"/>
                          </a:solidFill>
                          <a:latin typeface="Calibri"/>
                        </a:rPr>
                        <a:t>O(1)</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constant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56d72c"/>
                          </a:solidFill>
                          <a:latin typeface="Calibri"/>
                        </a:rPr>
                        <a:t>O(n)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b00"/>
                          </a:solidFill>
                          <a:latin typeface="Calibri"/>
                        </a:rPr>
                        <a:t>O(n</a:t>
                      </a:r>
                      <a:r>
                        <a:rPr b="1" lang="en-CH" sz="1800" spc="-1" strike="noStrike" baseline="30000">
                          <a:solidFill>
                            <a:srgbClr val="ff8b00"/>
                          </a:solidFill>
                          <a:latin typeface="Calibri"/>
                        </a:rPr>
                        <a:t>2</a:t>
                      </a:r>
                      <a:r>
                        <a:rPr b="1" lang="en-CH" sz="1800" spc="-1" strike="noStrike">
                          <a:solidFill>
                            <a:srgbClr val="ff8b00"/>
                          </a:solidFill>
                          <a:latin typeface="Calibri"/>
                        </a:rPr>
                        <a: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quadratic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cd8"/>
                          </a:solidFill>
                          <a:latin typeface="Calibri"/>
                        </a:rPr>
                        <a:t>O(n * 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~10-20x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0092ff"/>
                          </a:solidFill>
                          <a:latin typeface="Calibri"/>
                        </a:rPr>
                        <a:t>O(log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logarithmic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~1-2x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258" name="Group 16"/>
          <p:cNvGrpSpPr/>
          <p:nvPr/>
        </p:nvGrpSpPr>
        <p:grpSpPr>
          <a:xfrm>
            <a:off x="7032240" y="1216800"/>
            <a:ext cx="4967640" cy="4417920"/>
            <a:chOff x="7032240" y="1216800"/>
            <a:chExt cx="4967640" cy="4417920"/>
          </a:xfrm>
        </p:grpSpPr>
        <p:pic>
          <p:nvPicPr>
            <p:cNvPr id="259" name="Picture 4" descr="Big O notation- What is it good for? – The Craft of Coding"/>
            <p:cNvPicPr/>
            <p:nvPr/>
          </p:nvPicPr>
          <p:blipFill>
            <a:blip r:embed="rId1"/>
            <a:stretch/>
          </p:blipFill>
          <p:spPr>
            <a:xfrm>
              <a:off x="7176240" y="1216800"/>
              <a:ext cx="4463640" cy="4251960"/>
            </a:xfrm>
            <a:prstGeom prst="rect">
              <a:avLst/>
            </a:prstGeom>
            <a:ln w="0">
              <a:noFill/>
            </a:ln>
          </p:spPr>
        </p:pic>
        <p:sp>
          <p:nvSpPr>
            <p:cNvPr id="260" name="TextBox 2"/>
            <p:cNvSpPr/>
            <p:nvPr/>
          </p:nvSpPr>
          <p:spPr>
            <a:xfrm rot="16200000">
              <a:off x="6092640" y="311580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Time</a:t>
              </a:r>
              <a:endParaRPr b="0" lang="en-GB" sz="2400" spc="-1" strike="noStrike">
                <a:solidFill>
                  <a:srgbClr val="000000"/>
                </a:solidFill>
                <a:latin typeface="Arial"/>
              </a:endParaRPr>
            </a:p>
          </p:txBody>
        </p:sp>
        <p:sp>
          <p:nvSpPr>
            <p:cNvPr id="261" name="TextBox 6"/>
            <p:cNvSpPr/>
            <p:nvPr/>
          </p:nvSpPr>
          <p:spPr>
            <a:xfrm>
              <a:off x="8240760" y="517932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Input size, n</a:t>
              </a:r>
              <a:endParaRPr b="0" lang="en-GB" sz="2400" spc="-1" strike="noStrike">
                <a:solidFill>
                  <a:srgbClr val="000000"/>
                </a:solidFill>
                <a:latin typeface="Arial"/>
              </a:endParaRPr>
            </a:p>
          </p:txBody>
        </p:sp>
        <p:sp>
          <p:nvSpPr>
            <p:cNvPr id="262" name="TextBox 8"/>
            <p:cNvSpPr/>
            <p:nvPr/>
          </p:nvSpPr>
          <p:spPr>
            <a:xfrm>
              <a:off x="10920600" y="2917800"/>
              <a:ext cx="7984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56d72c"/>
                  </a:solidFill>
                  <a:latin typeface="Calibri"/>
                  <a:ea typeface="DejaVu Sans"/>
                </a:rPr>
                <a:t>O(n)</a:t>
              </a:r>
              <a:endParaRPr b="0" lang="en-GB" sz="2000" spc="-1" strike="noStrike">
                <a:solidFill>
                  <a:srgbClr val="000000"/>
                </a:solidFill>
                <a:latin typeface="Arial"/>
              </a:endParaRPr>
            </a:p>
          </p:txBody>
        </p:sp>
        <p:sp>
          <p:nvSpPr>
            <p:cNvPr id="263" name="TextBox 9"/>
            <p:cNvSpPr/>
            <p:nvPr/>
          </p:nvSpPr>
          <p:spPr>
            <a:xfrm>
              <a:off x="10920600" y="399384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295ff"/>
                  </a:solidFill>
                  <a:latin typeface="Calibri"/>
                  <a:ea typeface="DejaVu Sans"/>
                </a:rPr>
                <a:t>O(log n)</a:t>
              </a:r>
              <a:endParaRPr b="0" lang="en-GB" sz="2000" spc="-1" strike="noStrike">
                <a:solidFill>
                  <a:srgbClr val="000000"/>
                </a:solidFill>
                <a:latin typeface="Arial"/>
              </a:endParaRPr>
            </a:p>
          </p:txBody>
        </p:sp>
        <p:sp>
          <p:nvSpPr>
            <p:cNvPr id="264" name="TextBox 11"/>
            <p:cNvSpPr/>
            <p:nvPr/>
          </p:nvSpPr>
          <p:spPr>
            <a:xfrm>
              <a:off x="10920600" y="449136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020ff"/>
                  </a:solidFill>
                  <a:latin typeface="Calibri"/>
                  <a:ea typeface="DejaVu Sans"/>
                </a:rPr>
                <a:t>O(1)</a:t>
              </a:r>
              <a:endParaRPr b="0" lang="en-GB" sz="2000" spc="-1" strike="noStrike">
                <a:solidFill>
                  <a:srgbClr val="000000"/>
                </a:solidFill>
                <a:latin typeface="Arial"/>
              </a:endParaRPr>
            </a:p>
          </p:txBody>
        </p:sp>
        <p:sp>
          <p:nvSpPr>
            <p:cNvPr id="265" name="TextBox 12"/>
            <p:cNvSpPr/>
            <p:nvPr/>
          </p:nvSpPr>
          <p:spPr>
            <a:xfrm>
              <a:off x="10380600" y="1425240"/>
              <a:ext cx="125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cd8"/>
                  </a:solidFill>
                  <a:latin typeface="Calibri"/>
                  <a:ea typeface="DejaVu Sans"/>
                </a:rPr>
                <a:t>O(n log n)</a:t>
              </a:r>
              <a:endParaRPr b="0" lang="en-GB" sz="2000" spc="-1" strike="noStrike">
                <a:solidFill>
                  <a:srgbClr val="000000"/>
                </a:solidFill>
                <a:latin typeface="Arial"/>
              </a:endParaRPr>
            </a:p>
          </p:txBody>
        </p:sp>
        <p:sp>
          <p:nvSpPr>
            <p:cNvPr id="266" name="TextBox 14"/>
            <p:cNvSpPr/>
            <p:nvPr/>
          </p:nvSpPr>
          <p:spPr>
            <a:xfrm>
              <a:off x="941220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b00"/>
                  </a:solidFill>
                  <a:latin typeface="Calibri"/>
                  <a:ea typeface="DejaVu Sans"/>
                </a:rPr>
                <a:t>O(n</a:t>
              </a:r>
              <a:r>
                <a:rPr b="0" lang="en-CH" sz="2000" spc="-1" strike="noStrike" baseline="30000">
                  <a:solidFill>
                    <a:srgbClr val="ff8b00"/>
                  </a:solidFill>
                  <a:latin typeface="Calibri"/>
                  <a:ea typeface="DejaVu Sans"/>
                </a:rPr>
                <a:t>2</a:t>
              </a:r>
              <a:r>
                <a:rPr b="0" lang="en-CH" sz="2000" spc="-1" strike="noStrike">
                  <a:solidFill>
                    <a:srgbClr val="ff8b00"/>
                  </a:solidFill>
                  <a:latin typeface="Calibri"/>
                  <a:ea typeface="DejaVu Sans"/>
                </a:rPr>
                <a:t>)</a:t>
              </a:r>
              <a:endParaRPr b="0" lang="en-GB" sz="2000" spc="-1" strike="noStrike">
                <a:solidFill>
                  <a:srgbClr val="000000"/>
                </a:solidFill>
                <a:latin typeface="Arial"/>
              </a:endParaRPr>
            </a:p>
          </p:txBody>
        </p:sp>
        <p:sp>
          <p:nvSpPr>
            <p:cNvPr id="267" name="TextBox 15"/>
            <p:cNvSpPr/>
            <p:nvPr/>
          </p:nvSpPr>
          <p:spPr>
            <a:xfrm>
              <a:off x="829476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0000"/>
                  </a:solidFill>
                  <a:latin typeface="Calibri"/>
                  <a:ea typeface="DejaVu Sans"/>
                </a:rPr>
                <a:t>O(2</a:t>
              </a:r>
              <a:r>
                <a:rPr b="0" lang="en-CH" sz="2000" spc="-1" strike="noStrike" baseline="30000">
                  <a:solidFill>
                    <a:srgbClr val="ff0000"/>
                  </a:solidFill>
                  <a:latin typeface="Calibri"/>
                  <a:ea typeface="DejaVu Sans"/>
                </a:rPr>
                <a:t>n</a:t>
              </a:r>
              <a:r>
                <a:rPr b="0" lang="en-CH" sz="2000" spc="-1" strike="noStrike">
                  <a:solidFill>
                    <a:srgbClr val="ff0000"/>
                  </a:solidFill>
                  <a:latin typeface="Calibri"/>
                  <a:ea typeface="DejaVu Sans"/>
                </a:rPr>
                <a:t>)</a:t>
              </a:r>
              <a:endParaRPr b="0" lang="en-GB" sz="2000" spc="-1" strike="noStrike">
                <a:solidFill>
                  <a:srgbClr val="000000"/>
                </a:solidFill>
                <a:latin typeface="Arial"/>
              </a:endParaRPr>
            </a:p>
          </p:txBody>
        </p:sp>
      </p:grpSp>
      <p:sp>
        <p:nvSpPr>
          <p:cNvPr id="4" name="PlaceHolder 3"/>
          <p:cNvSpPr>
            <a:spLocks noGrp="1"/>
          </p:cNvSpPr>
          <p:nvPr>
            <p:ph type="ftr" idx="4"/>
          </p:nvPr>
        </p:nvSpPr>
        <p:spPr/>
        <p:txBody>
          <a:bodyPr/>
          <a:p>
            <a:r>
              <a:t>Data, v1.0</a:t>
            </a:r>
          </a:p>
        </p:txBody>
      </p:sp>
      <p:sp>
        <p:nvSpPr>
          <p:cNvPr id="5" name="PlaceHolder 4"/>
          <p:cNvSpPr>
            <a:spLocks noGrp="1"/>
          </p:cNvSpPr>
          <p:nvPr>
            <p:ph type="sldNum" idx="5"/>
          </p:nvPr>
        </p:nvSpPr>
        <p:spPr/>
        <p:txBody>
          <a:bodyPr/>
          <a:p>
            <a:fld id="{D1817A6E-288B-4500-A43C-8EBEA9EEBE58}"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Autofit/>
          </a:bodyPr>
          <a:p>
            <a:pPr indent="0">
              <a:lnSpc>
                <a:spcPct val="90000"/>
              </a:lnSpc>
              <a:buNone/>
              <a:tabLst>
                <a:tab algn="l" pos="0"/>
              </a:tabLst>
            </a:pPr>
            <a:r>
              <a:rPr b="0" lang="en-CH" sz="4400" spc="-1" strike="noStrike">
                <a:solidFill>
                  <a:srgbClr val="000000"/>
                </a:solidFill>
                <a:latin typeface="Calibri Light"/>
              </a:rPr>
              <a:t>Hands-on: Operations on lists</a:t>
            </a:r>
            <a:endParaRPr b="0" lang="en-GB" sz="4400" spc="-1" strike="noStrike">
              <a:solidFill>
                <a:srgbClr val="000000"/>
              </a:solidFill>
              <a:latin typeface="Arial"/>
            </a:endParaRPr>
          </a:p>
        </p:txBody>
      </p:sp>
      <p:sp>
        <p:nvSpPr>
          <p:cNvPr id="269" name="PlaceHolder 2"/>
          <p:cNvSpPr>
            <a:spLocks noGrp="1"/>
          </p:cNvSpPr>
          <p:nvPr>
            <p:ph type="dt" idx="26"/>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aphicFrame>
        <p:nvGraphicFramePr>
          <p:cNvPr id="270" name="Table 7"/>
          <p:cNvGraphicFramePr/>
          <p:nvPr/>
        </p:nvGraphicFramePr>
        <p:xfrm>
          <a:off x="751320" y="1258920"/>
          <a:ext cx="5631480" cy="2405880"/>
        </p:xfrm>
        <a:graphic>
          <a:graphicData uri="http://schemas.openxmlformats.org/drawingml/2006/table">
            <a:tbl>
              <a:tblPr/>
              <a:tblGrid>
                <a:gridCol w="1401480"/>
                <a:gridCol w="1638360"/>
                <a:gridCol w="2592000"/>
              </a:tblGrid>
              <a:tr h="419400">
                <a:tc>
                  <a:txBody>
                    <a:bodyPr anchor="t">
                      <a:noAutofit/>
                    </a:bodyPr>
                    <a:p>
                      <a:pPr>
                        <a:lnSpc>
                          <a:spcPct val="100000"/>
                        </a:lnSpc>
                      </a:pPr>
                      <a:r>
                        <a:rPr b="1" lang="en-US" sz="1800" spc="-1" strike="noStrike">
                          <a:solidFill>
                            <a:srgbClr val="3b3838"/>
                          </a:solidFill>
                          <a:latin typeface="Calibri"/>
                        </a:rPr>
                        <a:t>B</a:t>
                      </a:r>
                      <a:r>
                        <a:rPr b="1" lang="en-CH" sz="1800" spc="-1" strike="noStrike">
                          <a:solidFill>
                            <a:srgbClr val="3b3838"/>
                          </a:solidFill>
                          <a:latin typeface="Calibri"/>
                        </a:rPr>
                        <a:t>ig-O class</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What we call it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T</a:t>
                      </a:r>
                      <a:r>
                        <a:rPr b="1" lang="en-CH" sz="1800" spc="-1" strike="noStrike">
                          <a:solidFill>
                            <a:srgbClr val="3b3838"/>
                          </a:solidFill>
                          <a:latin typeface="Calibri"/>
                        </a:rPr>
                        <a:t>ime increase</a:t>
                      </a:r>
                      <a:r>
                        <a:rPr b="1" lang="en-US" sz="1800" spc="-1" strike="noStrike">
                          <a:solidFill>
                            <a:srgbClr val="3b3838"/>
                          </a:solidFill>
                          <a:latin typeface="Calibri"/>
                        </a:rPr>
                        <a:t>,</a:t>
                      </a:r>
                      <a:r>
                        <a:rPr b="1" lang="en-CH" sz="1800" spc="-1" strike="noStrike">
                          <a:solidFill>
                            <a:srgbClr val="3b3838"/>
                          </a:solidFill>
                          <a:latin typeface="Calibri"/>
                        </a:rPr>
                        <a:t> </a:t>
                      </a:r>
                      <a:r>
                        <a:rPr b="1" lang="en-US" sz="1800" spc="-1" strike="noStrike">
                          <a:solidFill>
                            <a:srgbClr val="3b3838"/>
                          </a:solidFill>
                          <a:latin typeface="Calibri"/>
                        </a:rPr>
                        <a:t>when</a:t>
                      </a:r>
                      <a:r>
                        <a:rPr b="1" lang="en-CH" sz="1800" spc="-1" strike="noStrike">
                          <a:solidFill>
                            <a:srgbClr val="3b3838"/>
                          </a:solidFill>
                          <a:latin typeface="Calibri"/>
                        </a:rPr>
                        <a:t> data increases 10x</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370800">
                <a:tc>
                  <a:txBody>
                    <a:bodyPr anchor="t">
                      <a:noAutofit/>
                    </a:bodyPr>
                    <a:p>
                      <a:pPr>
                        <a:lnSpc>
                          <a:spcPct val="100000"/>
                        </a:lnSpc>
                      </a:pPr>
                      <a:r>
                        <a:rPr b="1" lang="en-CH" sz="1800" spc="-1" strike="noStrike">
                          <a:solidFill>
                            <a:srgbClr val="1f45ff"/>
                          </a:solidFill>
                          <a:latin typeface="Calibri"/>
                        </a:rPr>
                        <a:t>O(1)</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constant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56d72c"/>
                          </a:solidFill>
                          <a:latin typeface="Calibri"/>
                        </a:rPr>
                        <a:t>O(n)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b00"/>
                          </a:solidFill>
                          <a:latin typeface="Calibri"/>
                        </a:rPr>
                        <a:t>O(n</a:t>
                      </a:r>
                      <a:r>
                        <a:rPr b="1" lang="en-CH" sz="1800" spc="-1" strike="noStrike" baseline="30000">
                          <a:solidFill>
                            <a:srgbClr val="ff8b00"/>
                          </a:solidFill>
                          <a:latin typeface="Calibri"/>
                        </a:rPr>
                        <a:t>2</a:t>
                      </a:r>
                      <a:r>
                        <a:rPr b="1" lang="en-CH" sz="1800" spc="-1" strike="noStrike">
                          <a:solidFill>
                            <a:srgbClr val="ff8b00"/>
                          </a:solidFill>
                          <a:latin typeface="Calibri"/>
                        </a:rPr>
                        <a: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quadratic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cd8"/>
                          </a:solidFill>
                          <a:latin typeface="Calibri"/>
                        </a:rPr>
                        <a:t>O(n * 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~10-20x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0092ff"/>
                          </a:solidFill>
                          <a:latin typeface="Calibri"/>
                        </a:rPr>
                        <a:t>O(log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logarithmic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~1-2x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271" name="Group 16"/>
          <p:cNvGrpSpPr/>
          <p:nvPr/>
        </p:nvGrpSpPr>
        <p:grpSpPr>
          <a:xfrm>
            <a:off x="7032240" y="1216800"/>
            <a:ext cx="4967640" cy="4417920"/>
            <a:chOff x="7032240" y="1216800"/>
            <a:chExt cx="4967640" cy="4417920"/>
          </a:xfrm>
        </p:grpSpPr>
        <p:pic>
          <p:nvPicPr>
            <p:cNvPr id="272" name="Picture 4" descr="Big O notation- What is it good for? – The Craft of Coding"/>
            <p:cNvPicPr/>
            <p:nvPr/>
          </p:nvPicPr>
          <p:blipFill>
            <a:blip r:embed="rId1"/>
            <a:stretch/>
          </p:blipFill>
          <p:spPr>
            <a:xfrm>
              <a:off x="7176240" y="1216800"/>
              <a:ext cx="4463640" cy="4251960"/>
            </a:xfrm>
            <a:prstGeom prst="rect">
              <a:avLst/>
            </a:prstGeom>
            <a:ln w="0">
              <a:noFill/>
            </a:ln>
          </p:spPr>
        </p:pic>
        <p:sp>
          <p:nvSpPr>
            <p:cNvPr id="273" name="TextBox 2"/>
            <p:cNvSpPr/>
            <p:nvPr/>
          </p:nvSpPr>
          <p:spPr>
            <a:xfrm rot="16200000">
              <a:off x="6092640" y="311580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Time</a:t>
              </a:r>
              <a:endParaRPr b="0" lang="en-GB" sz="2400" spc="-1" strike="noStrike">
                <a:solidFill>
                  <a:srgbClr val="000000"/>
                </a:solidFill>
                <a:latin typeface="Arial"/>
              </a:endParaRPr>
            </a:p>
          </p:txBody>
        </p:sp>
        <p:sp>
          <p:nvSpPr>
            <p:cNvPr id="274" name="TextBox 6"/>
            <p:cNvSpPr/>
            <p:nvPr/>
          </p:nvSpPr>
          <p:spPr>
            <a:xfrm>
              <a:off x="8240760" y="517932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Input size, n</a:t>
              </a:r>
              <a:endParaRPr b="0" lang="en-GB" sz="2400" spc="-1" strike="noStrike">
                <a:solidFill>
                  <a:srgbClr val="000000"/>
                </a:solidFill>
                <a:latin typeface="Arial"/>
              </a:endParaRPr>
            </a:p>
          </p:txBody>
        </p:sp>
        <p:sp>
          <p:nvSpPr>
            <p:cNvPr id="275" name="TextBox 8"/>
            <p:cNvSpPr/>
            <p:nvPr/>
          </p:nvSpPr>
          <p:spPr>
            <a:xfrm>
              <a:off x="10920600" y="2917800"/>
              <a:ext cx="7984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56d72c"/>
                  </a:solidFill>
                  <a:latin typeface="Calibri"/>
                  <a:ea typeface="DejaVu Sans"/>
                </a:rPr>
                <a:t>O(n)</a:t>
              </a:r>
              <a:endParaRPr b="0" lang="en-GB" sz="2000" spc="-1" strike="noStrike">
                <a:solidFill>
                  <a:srgbClr val="000000"/>
                </a:solidFill>
                <a:latin typeface="Arial"/>
              </a:endParaRPr>
            </a:p>
          </p:txBody>
        </p:sp>
        <p:sp>
          <p:nvSpPr>
            <p:cNvPr id="276" name="TextBox 9"/>
            <p:cNvSpPr/>
            <p:nvPr/>
          </p:nvSpPr>
          <p:spPr>
            <a:xfrm>
              <a:off x="10920600" y="399384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295ff"/>
                  </a:solidFill>
                  <a:latin typeface="Calibri"/>
                  <a:ea typeface="DejaVu Sans"/>
                </a:rPr>
                <a:t>O(log n)</a:t>
              </a:r>
              <a:endParaRPr b="0" lang="en-GB" sz="2000" spc="-1" strike="noStrike">
                <a:solidFill>
                  <a:srgbClr val="000000"/>
                </a:solidFill>
                <a:latin typeface="Arial"/>
              </a:endParaRPr>
            </a:p>
          </p:txBody>
        </p:sp>
        <p:sp>
          <p:nvSpPr>
            <p:cNvPr id="277" name="TextBox 11"/>
            <p:cNvSpPr/>
            <p:nvPr/>
          </p:nvSpPr>
          <p:spPr>
            <a:xfrm>
              <a:off x="10920600" y="449136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020ff"/>
                  </a:solidFill>
                  <a:latin typeface="Calibri"/>
                  <a:ea typeface="DejaVu Sans"/>
                </a:rPr>
                <a:t>O(1)</a:t>
              </a:r>
              <a:endParaRPr b="0" lang="en-GB" sz="2000" spc="-1" strike="noStrike">
                <a:solidFill>
                  <a:srgbClr val="000000"/>
                </a:solidFill>
                <a:latin typeface="Arial"/>
              </a:endParaRPr>
            </a:p>
          </p:txBody>
        </p:sp>
        <p:sp>
          <p:nvSpPr>
            <p:cNvPr id="278" name="TextBox 12"/>
            <p:cNvSpPr/>
            <p:nvPr/>
          </p:nvSpPr>
          <p:spPr>
            <a:xfrm>
              <a:off x="10380600" y="1425240"/>
              <a:ext cx="125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cd8"/>
                  </a:solidFill>
                  <a:latin typeface="Calibri"/>
                  <a:ea typeface="DejaVu Sans"/>
                </a:rPr>
                <a:t>O(n log n)</a:t>
              </a:r>
              <a:endParaRPr b="0" lang="en-GB" sz="2000" spc="-1" strike="noStrike">
                <a:solidFill>
                  <a:srgbClr val="000000"/>
                </a:solidFill>
                <a:latin typeface="Arial"/>
              </a:endParaRPr>
            </a:p>
          </p:txBody>
        </p:sp>
        <p:sp>
          <p:nvSpPr>
            <p:cNvPr id="279" name="TextBox 14"/>
            <p:cNvSpPr/>
            <p:nvPr/>
          </p:nvSpPr>
          <p:spPr>
            <a:xfrm>
              <a:off x="941220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b00"/>
                  </a:solidFill>
                  <a:latin typeface="Calibri"/>
                  <a:ea typeface="DejaVu Sans"/>
                </a:rPr>
                <a:t>O(n</a:t>
              </a:r>
              <a:r>
                <a:rPr b="0" lang="en-CH" sz="2000" spc="-1" strike="noStrike" baseline="30000">
                  <a:solidFill>
                    <a:srgbClr val="ff8b00"/>
                  </a:solidFill>
                  <a:latin typeface="Calibri"/>
                  <a:ea typeface="DejaVu Sans"/>
                </a:rPr>
                <a:t>2</a:t>
              </a:r>
              <a:r>
                <a:rPr b="0" lang="en-CH" sz="2000" spc="-1" strike="noStrike">
                  <a:solidFill>
                    <a:srgbClr val="ff8b00"/>
                  </a:solidFill>
                  <a:latin typeface="Calibri"/>
                  <a:ea typeface="DejaVu Sans"/>
                </a:rPr>
                <a:t>)</a:t>
              </a:r>
              <a:endParaRPr b="0" lang="en-GB" sz="2000" spc="-1" strike="noStrike">
                <a:solidFill>
                  <a:srgbClr val="000000"/>
                </a:solidFill>
                <a:latin typeface="Arial"/>
              </a:endParaRPr>
            </a:p>
          </p:txBody>
        </p:sp>
        <p:sp>
          <p:nvSpPr>
            <p:cNvPr id="280" name="TextBox 15"/>
            <p:cNvSpPr/>
            <p:nvPr/>
          </p:nvSpPr>
          <p:spPr>
            <a:xfrm>
              <a:off x="829476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0000"/>
                  </a:solidFill>
                  <a:latin typeface="Calibri"/>
                  <a:ea typeface="DejaVu Sans"/>
                </a:rPr>
                <a:t>O(2</a:t>
              </a:r>
              <a:r>
                <a:rPr b="0" lang="en-CH" sz="2000" spc="-1" strike="noStrike" baseline="30000">
                  <a:solidFill>
                    <a:srgbClr val="ff0000"/>
                  </a:solidFill>
                  <a:latin typeface="Calibri"/>
                  <a:ea typeface="DejaVu Sans"/>
                </a:rPr>
                <a:t>n</a:t>
              </a:r>
              <a:r>
                <a:rPr b="0" lang="en-CH" sz="2000" spc="-1" strike="noStrike">
                  <a:solidFill>
                    <a:srgbClr val="ff0000"/>
                  </a:solidFill>
                  <a:latin typeface="Calibri"/>
                  <a:ea typeface="DejaVu Sans"/>
                </a:rPr>
                <a:t>)</a:t>
              </a:r>
              <a:endParaRPr b="0" lang="en-GB" sz="2000" spc="-1" strike="noStrike">
                <a:solidFill>
                  <a:srgbClr val="000000"/>
                </a:solidFill>
                <a:latin typeface="Arial"/>
              </a:endParaRPr>
            </a:p>
          </p:txBody>
        </p:sp>
      </p:grpSp>
      <p:graphicFrame>
        <p:nvGraphicFramePr>
          <p:cNvPr id="281" name="Table 13"/>
          <p:cNvGraphicFramePr/>
          <p:nvPr/>
        </p:nvGraphicFramePr>
        <p:xfrm>
          <a:off x="751320" y="3957840"/>
          <a:ext cx="5631840" cy="2261160"/>
        </p:xfrm>
        <a:graphic>
          <a:graphicData uri="http://schemas.openxmlformats.org/drawingml/2006/table">
            <a:tbl>
              <a:tblPr/>
              <a:tblGrid>
                <a:gridCol w="1408320"/>
                <a:gridCol w="4223880"/>
              </a:tblGrid>
              <a:tr h="411840">
                <a:tc>
                  <a:txBody>
                    <a:bodyPr anchor="t">
                      <a:noAutofit/>
                    </a:bodyPr>
                    <a:p>
                      <a:pPr>
                        <a:lnSpc>
                          <a:spcPct val="100000"/>
                        </a:lnSpc>
                      </a:pPr>
                      <a:r>
                        <a:rPr b="1" lang="en-US" sz="1800" spc="-1" strike="noStrike">
                          <a:solidFill>
                            <a:srgbClr val="3b3838"/>
                          </a:solidFill>
                          <a:latin typeface="Calibri"/>
                        </a:rPr>
                        <a:t>B</a:t>
                      </a:r>
                      <a:r>
                        <a:rPr b="1" lang="en-CH" sz="1800" spc="-1" strike="noStrike">
                          <a:solidFill>
                            <a:srgbClr val="3b3838"/>
                          </a:solidFill>
                          <a:latin typeface="Calibri"/>
                        </a:rPr>
                        <a:t>ig-O class</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CH" sz="1800" spc="-1" strike="noStrike">
                          <a:solidFill>
                            <a:srgbClr val="3b3838"/>
                          </a:solidFill>
                          <a:latin typeface="Calibri"/>
                        </a:rPr>
                        <a:t>Operation on lists that scales this way</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370800">
                <a:tc>
                  <a:txBody>
                    <a:bodyPr anchor="t">
                      <a:noAutofit/>
                    </a:bodyPr>
                    <a:p>
                      <a:pPr>
                        <a:lnSpc>
                          <a:spcPct val="100000"/>
                        </a:lnSpc>
                      </a:pPr>
                      <a:r>
                        <a:rPr b="1" lang="en-CH" sz="1800" spc="-1" strike="noStrike">
                          <a:solidFill>
                            <a:srgbClr val="1f45ff"/>
                          </a:solidFill>
                          <a:latin typeface="Calibri"/>
                        </a:rPr>
                        <a:t>O(1)</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endParaRPr b="0" lang="en-CH" sz="1800" spc="-1" strike="noStrike">
                        <a:solidFill>
                          <a:schemeClr val="dk1"/>
                        </a:solidFill>
                        <a:latin typeface="Calibri"/>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56d72c"/>
                          </a:solidFill>
                          <a:latin typeface="Calibri"/>
                        </a:rPr>
                        <a:t>O(n)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endParaRPr b="0" lang="en-CH" sz="1800" spc="-1" strike="noStrike">
                        <a:solidFill>
                          <a:schemeClr val="dk1"/>
                        </a:solidFill>
                        <a:latin typeface="Calibri"/>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ff8b00"/>
                          </a:solidFill>
                          <a:latin typeface="Calibri"/>
                        </a:rPr>
                        <a:t>O(n</a:t>
                      </a:r>
                      <a:r>
                        <a:rPr b="1" lang="en-CH" sz="1800" spc="-1" strike="noStrike" baseline="30000">
                          <a:solidFill>
                            <a:srgbClr val="ff8b00"/>
                          </a:solidFill>
                          <a:latin typeface="Calibri"/>
                        </a:rPr>
                        <a:t>2</a:t>
                      </a:r>
                      <a:r>
                        <a:rPr b="1" lang="en-CH" sz="1800" spc="-1" strike="noStrike">
                          <a:solidFill>
                            <a:srgbClr val="ff8b00"/>
                          </a:solidFill>
                          <a:latin typeface="Calibri"/>
                        </a:rPr>
                        <a: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endParaRPr b="0" lang="en-CH" sz="1800" spc="-1" strike="noStrike">
                        <a:solidFill>
                          <a:schemeClr val="dk1"/>
                        </a:solidFill>
                        <a:latin typeface="Calibri"/>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ff8cd8"/>
                          </a:solidFill>
                          <a:latin typeface="Calibri"/>
                        </a:rPr>
                        <a:t>O(n * 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endParaRPr b="0" lang="en-CH" sz="1800" spc="-1" strike="noStrike">
                        <a:solidFill>
                          <a:schemeClr val="dk1"/>
                        </a:solidFill>
                        <a:latin typeface="Calibri"/>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0">
                <a:tc>
                  <a:txBody>
                    <a:bodyPr anchor="t">
                      <a:noAutofit/>
                    </a:bodyPr>
                    <a:p>
                      <a:pPr>
                        <a:lnSpc>
                          <a:spcPct val="100000"/>
                        </a:lnSpc>
                      </a:pPr>
                      <a:r>
                        <a:rPr b="1" lang="en-CH" sz="1800" spc="-1" strike="noStrike">
                          <a:solidFill>
                            <a:srgbClr val="0092ff"/>
                          </a:solidFill>
                          <a:latin typeface="Calibri"/>
                        </a:rPr>
                        <a:t>O(log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endParaRPr b="0" lang="en-CH" sz="1800" spc="-1" strike="noStrike">
                        <a:solidFill>
                          <a:schemeClr val="dk1"/>
                        </a:solidFill>
                        <a:latin typeface="Calibri"/>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282" name="Rectangle 18"/>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pic>
        <p:nvPicPr>
          <p:cNvPr id="283" name="Graphic 19" descr=""/>
          <p:cNvPicPr/>
          <p:nvPr/>
        </p:nvPicPr>
        <p:blipFill>
          <a:blip r:embed="rId2"/>
          <a:stretch/>
        </p:blipFill>
        <p:spPr>
          <a:xfrm>
            <a:off x="11119320" y="279720"/>
            <a:ext cx="693720" cy="554760"/>
          </a:xfrm>
          <a:prstGeom prst="rect">
            <a:avLst/>
          </a:prstGeom>
          <a:ln w="0">
            <a:noFill/>
          </a:ln>
        </p:spPr>
      </p:pic>
      <p:sp>
        <p:nvSpPr>
          <p:cNvPr id="4" name="PlaceHolder 3"/>
          <p:cNvSpPr>
            <a:spLocks noGrp="1"/>
          </p:cNvSpPr>
          <p:nvPr>
            <p:ph type="ftr" idx="4"/>
          </p:nvPr>
        </p:nvSpPr>
        <p:spPr/>
        <p:txBody>
          <a:bodyPr/>
          <a:p>
            <a:r>
              <a:t>Data, v1.0</a:t>
            </a:r>
          </a:p>
        </p:txBody>
      </p:sp>
      <p:sp>
        <p:nvSpPr>
          <p:cNvPr id="5" name="PlaceHolder 4"/>
          <p:cNvSpPr>
            <a:spLocks noGrp="1"/>
          </p:cNvSpPr>
          <p:nvPr>
            <p:ph type="sldNum" idx="5"/>
          </p:nvPr>
        </p:nvSpPr>
        <p:spPr/>
        <p:txBody>
          <a:bodyPr/>
          <a:p>
            <a:fld id="{3459FFD1-9DBE-4B50-8E55-FDA884C525EF}"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Autofit/>
          </a:bodyPr>
          <a:p>
            <a:pPr indent="0">
              <a:lnSpc>
                <a:spcPct val="90000"/>
              </a:lnSpc>
              <a:buNone/>
              <a:tabLst>
                <a:tab algn="l" pos="0"/>
              </a:tabLst>
            </a:pPr>
            <a:r>
              <a:rPr b="0" lang="en-CH" sz="4400" spc="-1" strike="noStrike">
                <a:solidFill>
                  <a:srgbClr val="000000"/>
                </a:solidFill>
                <a:latin typeface="Calibri Light"/>
              </a:rPr>
              <a:t>Hands-on: Operations on lists</a:t>
            </a:r>
            <a:endParaRPr b="0" lang="en-GB" sz="4400" spc="-1" strike="noStrike">
              <a:solidFill>
                <a:srgbClr val="000000"/>
              </a:solidFill>
              <a:latin typeface="Arial"/>
            </a:endParaRPr>
          </a:p>
        </p:txBody>
      </p:sp>
      <p:sp>
        <p:nvSpPr>
          <p:cNvPr id="285" name="PlaceHolder 2"/>
          <p:cNvSpPr>
            <a:spLocks noGrp="1"/>
          </p:cNvSpPr>
          <p:nvPr>
            <p:ph type="dt" idx="27"/>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aphicFrame>
        <p:nvGraphicFramePr>
          <p:cNvPr id="286" name="Table 7"/>
          <p:cNvGraphicFramePr/>
          <p:nvPr/>
        </p:nvGraphicFramePr>
        <p:xfrm>
          <a:off x="751320" y="1258920"/>
          <a:ext cx="5631480" cy="2405880"/>
        </p:xfrm>
        <a:graphic>
          <a:graphicData uri="http://schemas.openxmlformats.org/drawingml/2006/table">
            <a:tbl>
              <a:tblPr/>
              <a:tblGrid>
                <a:gridCol w="1401480"/>
                <a:gridCol w="1638360"/>
                <a:gridCol w="2592000"/>
              </a:tblGrid>
              <a:tr h="419400">
                <a:tc>
                  <a:txBody>
                    <a:bodyPr anchor="t">
                      <a:noAutofit/>
                    </a:bodyPr>
                    <a:p>
                      <a:pPr>
                        <a:lnSpc>
                          <a:spcPct val="100000"/>
                        </a:lnSpc>
                      </a:pPr>
                      <a:r>
                        <a:rPr b="1" lang="en-US" sz="1800" spc="-1" strike="noStrike">
                          <a:solidFill>
                            <a:srgbClr val="3b3838"/>
                          </a:solidFill>
                          <a:latin typeface="Calibri"/>
                        </a:rPr>
                        <a:t>B</a:t>
                      </a:r>
                      <a:r>
                        <a:rPr b="1" lang="en-CH" sz="1800" spc="-1" strike="noStrike">
                          <a:solidFill>
                            <a:srgbClr val="3b3838"/>
                          </a:solidFill>
                          <a:latin typeface="Calibri"/>
                        </a:rPr>
                        <a:t>ig-O class</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What we call it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US" sz="1800" spc="-1" strike="noStrike">
                          <a:solidFill>
                            <a:srgbClr val="3b3838"/>
                          </a:solidFill>
                          <a:latin typeface="Calibri"/>
                        </a:rPr>
                        <a:t>T</a:t>
                      </a:r>
                      <a:r>
                        <a:rPr b="1" lang="en-CH" sz="1800" spc="-1" strike="noStrike">
                          <a:solidFill>
                            <a:srgbClr val="3b3838"/>
                          </a:solidFill>
                          <a:latin typeface="Calibri"/>
                        </a:rPr>
                        <a:t>ime increase</a:t>
                      </a:r>
                      <a:r>
                        <a:rPr b="1" lang="en-US" sz="1800" spc="-1" strike="noStrike">
                          <a:solidFill>
                            <a:srgbClr val="3b3838"/>
                          </a:solidFill>
                          <a:latin typeface="Calibri"/>
                        </a:rPr>
                        <a:t>,</a:t>
                      </a:r>
                      <a:r>
                        <a:rPr b="1" lang="en-CH" sz="1800" spc="-1" strike="noStrike">
                          <a:solidFill>
                            <a:srgbClr val="3b3838"/>
                          </a:solidFill>
                          <a:latin typeface="Calibri"/>
                        </a:rPr>
                        <a:t> </a:t>
                      </a:r>
                      <a:r>
                        <a:rPr b="1" lang="en-US" sz="1800" spc="-1" strike="noStrike">
                          <a:solidFill>
                            <a:srgbClr val="3b3838"/>
                          </a:solidFill>
                          <a:latin typeface="Calibri"/>
                        </a:rPr>
                        <a:t>when</a:t>
                      </a:r>
                      <a:r>
                        <a:rPr b="1" lang="en-CH" sz="1800" spc="-1" strike="noStrike">
                          <a:solidFill>
                            <a:srgbClr val="3b3838"/>
                          </a:solidFill>
                          <a:latin typeface="Calibri"/>
                        </a:rPr>
                        <a:t> data increases 10x</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370800">
                <a:tc>
                  <a:txBody>
                    <a:bodyPr anchor="t">
                      <a:noAutofit/>
                    </a:bodyPr>
                    <a:p>
                      <a:pPr>
                        <a:lnSpc>
                          <a:spcPct val="100000"/>
                        </a:lnSpc>
                      </a:pPr>
                      <a:r>
                        <a:rPr b="1" lang="en-CH" sz="1800" spc="-1" strike="noStrike">
                          <a:solidFill>
                            <a:srgbClr val="1f45ff"/>
                          </a:solidFill>
                          <a:latin typeface="Calibri"/>
                        </a:rPr>
                        <a:t>O(1)</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constant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56d72c"/>
                          </a:solidFill>
                          <a:latin typeface="Calibri"/>
                        </a:rPr>
                        <a:t>O(n)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b00"/>
                          </a:solidFill>
                          <a:latin typeface="Calibri"/>
                        </a:rPr>
                        <a:t>O(n</a:t>
                      </a:r>
                      <a:r>
                        <a:rPr b="1" lang="en-CH" sz="1800" spc="-1" strike="noStrike" baseline="30000">
                          <a:solidFill>
                            <a:srgbClr val="ff8b00"/>
                          </a:solidFill>
                          <a:latin typeface="Calibri"/>
                        </a:rPr>
                        <a:t>2</a:t>
                      </a:r>
                      <a:r>
                        <a:rPr b="1" lang="en-CH" sz="1800" spc="-1" strike="noStrike">
                          <a:solidFill>
                            <a:srgbClr val="ff8b00"/>
                          </a:solidFill>
                          <a:latin typeface="Calibri"/>
                        </a:rPr>
                        <a: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quadratic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ff8cd8"/>
                          </a:solidFill>
                          <a:latin typeface="Calibri"/>
                        </a:rPr>
                        <a:t>O(n * 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linearithmic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~10-20x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chor="t">
                      <a:noAutofit/>
                    </a:bodyPr>
                    <a:p>
                      <a:pPr>
                        <a:lnSpc>
                          <a:spcPct val="100000"/>
                        </a:lnSpc>
                      </a:pPr>
                      <a:r>
                        <a:rPr b="1" lang="en-CH" sz="1800" spc="-1" strike="noStrike">
                          <a:solidFill>
                            <a:srgbClr val="0092ff"/>
                          </a:solidFill>
                          <a:latin typeface="Calibri"/>
                        </a:rPr>
                        <a:t>O(log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logarithmic</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pPr>
                      <a:r>
                        <a:rPr b="0" lang="en-CH" sz="1800" spc="-1" strike="noStrike">
                          <a:solidFill>
                            <a:schemeClr val="dk1"/>
                          </a:solidFill>
                          <a:latin typeface="Calibri"/>
                        </a:rPr>
                        <a:t>~1-2x time</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287" name="Group 16"/>
          <p:cNvGrpSpPr/>
          <p:nvPr/>
        </p:nvGrpSpPr>
        <p:grpSpPr>
          <a:xfrm>
            <a:off x="7032240" y="1216800"/>
            <a:ext cx="4967640" cy="4417920"/>
            <a:chOff x="7032240" y="1216800"/>
            <a:chExt cx="4967640" cy="4417920"/>
          </a:xfrm>
        </p:grpSpPr>
        <p:pic>
          <p:nvPicPr>
            <p:cNvPr id="288" name="Picture 4" descr="Big O notation- What is it good for? – The Craft of Coding"/>
            <p:cNvPicPr/>
            <p:nvPr/>
          </p:nvPicPr>
          <p:blipFill>
            <a:blip r:embed="rId1"/>
            <a:stretch/>
          </p:blipFill>
          <p:spPr>
            <a:xfrm>
              <a:off x="7176240" y="1216800"/>
              <a:ext cx="4463640" cy="4251960"/>
            </a:xfrm>
            <a:prstGeom prst="rect">
              <a:avLst/>
            </a:prstGeom>
            <a:ln w="0">
              <a:noFill/>
            </a:ln>
          </p:spPr>
        </p:pic>
        <p:sp>
          <p:nvSpPr>
            <p:cNvPr id="289" name="TextBox 2"/>
            <p:cNvSpPr/>
            <p:nvPr/>
          </p:nvSpPr>
          <p:spPr>
            <a:xfrm rot="16200000">
              <a:off x="6092640" y="311580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Time</a:t>
              </a:r>
              <a:endParaRPr b="0" lang="en-GB" sz="2400" spc="-1" strike="noStrike">
                <a:solidFill>
                  <a:srgbClr val="000000"/>
                </a:solidFill>
                <a:latin typeface="Arial"/>
              </a:endParaRPr>
            </a:p>
          </p:txBody>
        </p:sp>
        <p:sp>
          <p:nvSpPr>
            <p:cNvPr id="290" name="TextBox 6"/>
            <p:cNvSpPr/>
            <p:nvPr/>
          </p:nvSpPr>
          <p:spPr>
            <a:xfrm>
              <a:off x="8240760" y="5179320"/>
              <a:ext cx="233424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en-CH" sz="2400" spc="-1" strike="noStrike">
                  <a:solidFill>
                    <a:srgbClr val="000000"/>
                  </a:solidFill>
                  <a:latin typeface="Calibri"/>
                  <a:ea typeface="DejaVu Sans"/>
                </a:rPr>
                <a:t>Input size, n</a:t>
              </a:r>
              <a:endParaRPr b="0" lang="en-GB" sz="2400" spc="-1" strike="noStrike">
                <a:solidFill>
                  <a:srgbClr val="000000"/>
                </a:solidFill>
                <a:latin typeface="Arial"/>
              </a:endParaRPr>
            </a:p>
          </p:txBody>
        </p:sp>
        <p:sp>
          <p:nvSpPr>
            <p:cNvPr id="291" name="TextBox 8"/>
            <p:cNvSpPr/>
            <p:nvPr/>
          </p:nvSpPr>
          <p:spPr>
            <a:xfrm>
              <a:off x="10920600" y="2917800"/>
              <a:ext cx="7984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56d72c"/>
                  </a:solidFill>
                  <a:latin typeface="Calibri"/>
                  <a:ea typeface="DejaVu Sans"/>
                </a:rPr>
                <a:t>O(n)</a:t>
              </a:r>
              <a:endParaRPr b="0" lang="en-GB" sz="2000" spc="-1" strike="noStrike">
                <a:solidFill>
                  <a:srgbClr val="000000"/>
                </a:solidFill>
                <a:latin typeface="Arial"/>
              </a:endParaRPr>
            </a:p>
          </p:txBody>
        </p:sp>
        <p:sp>
          <p:nvSpPr>
            <p:cNvPr id="292" name="TextBox 9"/>
            <p:cNvSpPr/>
            <p:nvPr/>
          </p:nvSpPr>
          <p:spPr>
            <a:xfrm>
              <a:off x="10920600" y="399384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295ff"/>
                  </a:solidFill>
                  <a:latin typeface="Calibri"/>
                  <a:ea typeface="DejaVu Sans"/>
                </a:rPr>
                <a:t>O(log n)</a:t>
              </a:r>
              <a:endParaRPr b="0" lang="en-GB" sz="2000" spc="-1" strike="noStrike">
                <a:solidFill>
                  <a:srgbClr val="000000"/>
                </a:solidFill>
                <a:latin typeface="Arial"/>
              </a:endParaRPr>
            </a:p>
          </p:txBody>
        </p:sp>
        <p:sp>
          <p:nvSpPr>
            <p:cNvPr id="293" name="TextBox 11"/>
            <p:cNvSpPr/>
            <p:nvPr/>
          </p:nvSpPr>
          <p:spPr>
            <a:xfrm>
              <a:off x="10920600" y="4491360"/>
              <a:ext cx="107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0020ff"/>
                  </a:solidFill>
                  <a:latin typeface="Calibri"/>
                  <a:ea typeface="DejaVu Sans"/>
                </a:rPr>
                <a:t>O(1)</a:t>
              </a:r>
              <a:endParaRPr b="0" lang="en-GB" sz="2000" spc="-1" strike="noStrike">
                <a:solidFill>
                  <a:srgbClr val="000000"/>
                </a:solidFill>
                <a:latin typeface="Arial"/>
              </a:endParaRPr>
            </a:p>
          </p:txBody>
        </p:sp>
        <p:sp>
          <p:nvSpPr>
            <p:cNvPr id="294" name="TextBox 12"/>
            <p:cNvSpPr/>
            <p:nvPr/>
          </p:nvSpPr>
          <p:spPr>
            <a:xfrm>
              <a:off x="10380600" y="1425240"/>
              <a:ext cx="125928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cd8"/>
                  </a:solidFill>
                  <a:latin typeface="Calibri"/>
                  <a:ea typeface="DejaVu Sans"/>
                </a:rPr>
                <a:t>O(n log n)</a:t>
              </a:r>
              <a:endParaRPr b="0" lang="en-GB" sz="2000" spc="-1" strike="noStrike">
                <a:solidFill>
                  <a:srgbClr val="000000"/>
                </a:solidFill>
                <a:latin typeface="Arial"/>
              </a:endParaRPr>
            </a:p>
          </p:txBody>
        </p:sp>
        <p:sp>
          <p:nvSpPr>
            <p:cNvPr id="295" name="TextBox 14"/>
            <p:cNvSpPr/>
            <p:nvPr/>
          </p:nvSpPr>
          <p:spPr>
            <a:xfrm>
              <a:off x="941220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8b00"/>
                  </a:solidFill>
                  <a:latin typeface="Calibri"/>
                  <a:ea typeface="DejaVu Sans"/>
                </a:rPr>
                <a:t>O(n</a:t>
              </a:r>
              <a:r>
                <a:rPr b="0" lang="en-CH" sz="2000" spc="-1" strike="noStrike" baseline="30000">
                  <a:solidFill>
                    <a:srgbClr val="ff8b00"/>
                  </a:solidFill>
                  <a:latin typeface="Calibri"/>
                  <a:ea typeface="DejaVu Sans"/>
                </a:rPr>
                <a:t>2</a:t>
              </a:r>
              <a:r>
                <a:rPr b="0" lang="en-CH" sz="2000" spc="-1" strike="noStrike">
                  <a:solidFill>
                    <a:srgbClr val="ff8b00"/>
                  </a:solidFill>
                  <a:latin typeface="Calibri"/>
                  <a:ea typeface="DejaVu Sans"/>
                </a:rPr>
                <a:t>)</a:t>
              </a:r>
              <a:endParaRPr b="0" lang="en-GB" sz="2000" spc="-1" strike="noStrike">
                <a:solidFill>
                  <a:srgbClr val="000000"/>
                </a:solidFill>
                <a:latin typeface="Arial"/>
              </a:endParaRPr>
            </a:p>
          </p:txBody>
        </p:sp>
        <p:sp>
          <p:nvSpPr>
            <p:cNvPr id="296" name="TextBox 15"/>
            <p:cNvSpPr/>
            <p:nvPr/>
          </p:nvSpPr>
          <p:spPr>
            <a:xfrm>
              <a:off x="8294760" y="1357920"/>
              <a:ext cx="787320" cy="3945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2000" spc="-1" strike="noStrike">
                  <a:solidFill>
                    <a:srgbClr val="ff0000"/>
                  </a:solidFill>
                  <a:latin typeface="Calibri"/>
                  <a:ea typeface="DejaVu Sans"/>
                </a:rPr>
                <a:t>O(2</a:t>
              </a:r>
              <a:r>
                <a:rPr b="0" lang="en-CH" sz="2000" spc="-1" strike="noStrike" baseline="30000">
                  <a:solidFill>
                    <a:srgbClr val="ff0000"/>
                  </a:solidFill>
                  <a:latin typeface="Calibri"/>
                  <a:ea typeface="DejaVu Sans"/>
                </a:rPr>
                <a:t>n</a:t>
              </a:r>
              <a:r>
                <a:rPr b="0" lang="en-CH" sz="2000" spc="-1" strike="noStrike">
                  <a:solidFill>
                    <a:srgbClr val="ff0000"/>
                  </a:solidFill>
                  <a:latin typeface="Calibri"/>
                  <a:ea typeface="DejaVu Sans"/>
                </a:rPr>
                <a:t>)</a:t>
              </a:r>
              <a:endParaRPr b="0" lang="en-GB" sz="2000" spc="-1" strike="noStrike">
                <a:solidFill>
                  <a:srgbClr val="000000"/>
                </a:solidFill>
                <a:latin typeface="Arial"/>
              </a:endParaRPr>
            </a:p>
          </p:txBody>
        </p:sp>
      </p:grpSp>
      <p:graphicFrame>
        <p:nvGraphicFramePr>
          <p:cNvPr id="297" name="Table 13"/>
          <p:cNvGraphicFramePr/>
          <p:nvPr/>
        </p:nvGraphicFramePr>
        <p:xfrm>
          <a:off x="751320" y="3957840"/>
          <a:ext cx="5631840" cy="2530800"/>
        </p:xfrm>
        <a:graphic>
          <a:graphicData uri="http://schemas.openxmlformats.org/drawingml/2006/table">
            <a:tbl>
              <a:tblPr/>
              <a:tblGrid>
                <a:gridCol w="1408320"/>
                <a:gridCol w="4223880"/>
              </a:tblGrid>
              <a:tr h="411840">
                <a:tc>
                  <a:txBody>
                    <a:bodyPr anchor="t">
                      <a:noAutofit/>
                    </a:bodyPr>
                    <a:p>
                      <a:pPr>
                        <a:lnSpc>
                          <a:spcPct val="100000"/>
                        </a:lnSpc>
                      </a:pPr>
                      <a:r>
                        <a:rPr b="1" lang="en-US" sz="1800" spc="-1" strike="noStrike">
                          <a:solidFill>
                            <a:srgbClr val="3b3838"/>
                          </a:solidFill>
                          <a:latin typeface="Calibri"/>
                        </a:rPr>
                        <a:t>B</a:t>
                      </a:r>
                      <a:r>
                        <a:rPr b="1" lang="en-CH" sz="1800" spc="-1" strike="noStrike">
                          <a:solidFill>
                            <a:srgbClr val="3b3838"/>
                          </a:solidFill>
                          <a:latin typeface="Calibri"/>
                        </a:rPr>
                        <a:t>ig-O class</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nchor="t">
                      <a:noAutofit/>
                    </a:bodyPr>
                    <a:p>
                      <a:pPr>
                        <a:lnSpc>
                          <a:spcPct val="100000"/>
                        </a:lnSpc>
                      </a:pPr>
                      <a:r>
                        <a:rPr b="1" lang="en-CH" sz="1800" spc="-1" strike="noStrike">
                          <a:solidFill>
                            <a:srgbClr val="3b3838"/>
                          </a:solidFill>
                          <a:latin typeface="Calibri"/>
                        </a:rPr>
                        <a:t>Operation on lists that scales this way</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370800">
                <a:tc>
                  <a:txBody>
                    <a:bodyPr anchor="t">
                      <a:noAutofit/>
                    </a:bodyPr>
                    <a:p>
                      <a:pPr>
                        <a:lnSpc>
                          <a:spcPct val="100000"/>
                        </a:lnSpc>
                      </a:pPr>
                      <a:r>
                        <a:rPr b="1" lang="en-CH" sz="1800" spc="-1" strike="noStrike">
                          <a:solidFill>
                            <a:srgbClr val="1f45ff"/>
                          </a:solidFill>
                          <a:latin typeface="Calibri"/>
                        </a:rPr>
                        <a:t>O(1)</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pPr algn="ctr">
                        <a:lnSpc>
                          <a:spcPct val="100000"/>
                        </a:lnSpc>
                      </a:pPr>
                      <a:r>
                        <a:rPr b="0" lang="en-CH" sz="1800" spc="-1" strike="noStrike">
                          <a:solidFill>
                            <a:schemeClr val="dk1"/>
                          </a:solidFill>
                          <a:latin typeface="Calibri"/>
                        </a:rPr>
                        <a:t>Getting an element by its index</a:t>
                      </a:r>
                      <a:endParaRPr b="0" lang="en-GB" sz="18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56d72c"/>
                          </a:solidFill>
                          <a:latin typeface="Calibri"/>
                        </a:rPr>
                        <a:t>O(n)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pPr algn="ctr">
                        <a:lnSpc>
                          <a:spcPct val="100000"/>
                        </a:lnSpc>
                      </a:pPr>
                      <a:r>
                        <a:rPr b="0" lang="en-CH" sz="1800" spc="-1" strike="noStrike">
                          <a:solidFill>
                            <a:schemeClr val="dk1"/>
                          </a:solidFill>
                          <a:latin typeface="Calibri"/>
                        </a:rPr>
                        <a:t>Summing elements in list</a:t>
                      </a:r>
                      <a:endParaRPr b="0" lang="en-GB" sz="18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ff8b00"/>
                          </a:solidFill>
                          <a:latin typeface="Calibri"/>
                        </a:rPr>
                        <a:t>O(n</a:t>
                      </a:r>
                      <a:r>
                        <a:rPr b="1" lang="en-CH" sz="1800" spc="-1" strike="noStrike" baseline="30000">
                          <a:solidFill>
                            <a:srgbClr val="ff8b00"/>
                          </a:solidFill>
                          <a:latin typeface="Calibri"/>
                        </a:rPr>
                        <a:t>2</a:t>
                      </a:r>
                      <a:r>
                        <a:rPr b="1" lang="en-CH" sz="1800" spc="-1" strike="noStrike">
                          <a:solidFill>
                            <a:srgbClr val="ff8b00"/>
                          </a:solidFill>
                          <a:latin typeface="Calibri"/>
                        </a:rPr>
                        <a:t>)</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pPr algn="ctr">
                        <a:lnSpc>
                          <a:spcPct val="100000"/>
                        </a:lnSpc>
                        <a:tabLst>
                          <a:tab algn="l" pos="0"/>
                        </a:tabLst>
                      </a:pPr>
                      <a:r>
                        <a:rPr b="0" lang="en-CH" sz="1800" spc="-1" strike="noStrike">
                          <a:solidFill>
                            <a:schemeClr val="dk1"/>
                          </a:solidFill>
                          <a:latin typeface="Calibri"/>
                        </a:rPr>
                        <a:t>Computing distance between all pairs o</a:t>
                      </a:r>
                      <a:r>
                        <a:rPr b="0" lang="en-US" sz="1800" spc="-1" strike="noStrike">
                          <a:solidFill>
                            <a:schemeClr val="dk1"/>
                          </a:solidFill>
                          <a:latin typeface="Calibri"/>
                        </a:rPr>
                        <a:t>f</a:t>
                      </a:r>
                      <a:r>
                        <a:rPr b="0" lang="en-CH" sz="1800" spc="-1" strike="noStrike">
                          <a:solidFill>
                            <a:schemeClr val="dk1"/>
                          </a:solidFill>
                          <a:latin typeface="Calibri"/>
                        </a:rPr>
                        <a:t> elements in the list </a:t>
                      </a:r>
                      <a:endParaRPr b="0" lang="en-GB" sz="18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70800">
                <a:tc>
                  <a:txBody>
                    <a:bodyPr anchor="t">
                      <a:noAutofit/>
                    </a:bodyPr>
                    <a:p>
                      <a:pPr>
                        <a:lnSpc>
                          <a:spcPct val="100000"/>
                        </a:lnSpc>
                      </a:pPr>
                      <a:r>
                        <a:rPr b="1" lang="en-CH" sz="1800" spc="-1" strike="noStrike">
                          <a:solidFill>
                            <a:srgbClr val="ff8cd8"/>
                          </a:solidFill>
                          <a:latin typeface="Calibri"/>
                        </a:rPr>
                        <a:t>O(n * 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pPr algn="ctr">
                        <a:lnSpc>
                          <a:spcPct val="100000"/>
                        </a:lnSpc>
                      </a:pPr>
                      <a:r>
                        <a:rPr b="0" lang="en-CH" sz="1800" spc="-1" strike="noStrike">
                          <a:solidFill>
                            <a:schemeClr val="dk1"/>
                          </a:solidFill>
                          <a:latin typeface="Calibri"/>
                        </a:rPr>
                        <a:t>Sorting the list</a:t>
                      </a:r>
                      <a:endParaRPr b="0" lang="en-GB" sz="18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0">
                <a:tc>
                  <a:txBody>
                    <a:bodyPr anchor="t">
                      <a:noAutofit/>
                    </a:bodyPr>
                    <a:p>
                      <a:pPr>
                        <a:lnSpc>
                          <a:spcPct val="100000"/>
                        </a:lnSpc>
                      </a:pPr>
                      <a:r>
                        <a:rPr b="1" lang="en-CH" sz="1800" spc="-1" strike="noStrike">
                          <a:solidFill>
                            <a:srgbClr val="0092ff"/>
                          </a:solidFill>
                          <a:latin typeface="Calibri"/>
                        </a:rPr>
                        <a:t>O(log n)</a:t>
                      </a:r>
                      <a:endParaRPr b="0" lang="en-GB"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ctr">
                      <a:noAutofit/>
                    </a:bodyPr>
                    <a:p>
                      <a:pPr algn="ctr">
                        <a:lnSpc>
                          <a:spcPct val="100000"/>
                        </a:lnSpc>
                      </a:pPr>
                      <a:r>
                        <a:rPr b="0" lang="en-CH" sz="1800" spc="-1" strike="noStrike">
                          <a:solidFill>
                            <a:schemeClr val="dk1"/>
                          </a:solidFill>
                          <a:latin typeface="Calibri"/>
                        </a:rPr>
                        <a:t>Searching an element in a sorted list</a:t>
                      </a:r>
                      <a:endParaRPr b="0" lang="en-GB" sz="18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298" name="Rectangle 18"/>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pic>
        <p:nvPicPr>
          <p:cNvPr id="299" name="Graphic 19" descr=""/>
          <p:cNvPicPr/>
          <p:nvPr/>
        </p:nvPicPr>
        <p:blipFill>
          <a:blip r:embed="rId2"/>
          <a:stretch/>
        </p:blipFill>
        <p:spPr>
          <a:xfrm>
            <a:off x="11119320" y="279720"/>
            <a:ext cx="693720" cy="554760"/>
          </a:xfrm>
          <a:prstGeom prst="rect">
            <a:avLst/>
          </a:prstGeom>
          <a:ln w="0">
            <a:noFill/>
          </a:ln>
        </p:spPr>
      </p:pic>
      <p:sp>
        <p:nvSpPr>
          <p:cNvPr id="4" name="PlaceHolder 3"/>
          <p:cNvSpPr>
            <a:spLocks noGrp="1"/>
          </p:cNvSpPr>
          <p:nvPr>
            <p:ph type="ftr" idx="4"/>
          </p:nvPr>
        </p:nvSpPr>
        <p:spPr/>
        <p:txBody>
          <a:bodyPr/>
          <a:p>
            <a:r>
              <a:t>Data, v1.0</a:t>
            </a:r>
          </a:p>
        </p:txBody>
      </p:sp>
      <p:sp>
        <p:nvSpPr>
          <p:cNvPr id="5" name="PlaceHolder 4"/>
          <p:cNvSpPr>
            <a:spLocks noGrp="1"/>
          </p:cNvSpPr>
          <p:nvPr>
            <p:ph type="sldNum" idx="5"/>
          </p:nvPr>
        </p:nvSpPr>
        <p:spPr/>
        <p:txBody>
          <a:bodyPr/>
          <a:p>
            <a:fld id="{0504065E-84A3-49DE-A090-F55E636A1952}"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rmAutofit/>
          </a:bodyPr>
          <a:p>
            <a:pPr indent="0">
              <a:lnSpc>
                <a:spcPct val="90000"/>
              </a:lnSpc>
              <a:buNone/>
              <a:tabLst>
                <a:tab algn="l" pos="0"/>
              </a:tabLst>
            </a:pPr>
            <a:r>
              <a:rPr b="0" lang="en-CH" sz="4400" spc="-1" strike="noStrike">
                <a:solidFill>
                  <a:srgbClr val="000000"/>
                </a:solidFill>
                <a:latin typeface="Calibri Light"/>
              </a:rPr>
              <a:t>Example: Find common words</a:t>
            </a:r>
            <a:endParaRPr b="0" lang="en-GB" sz="4400" spc="-1" strike="noStrike">
              <a:solidFill>
                <a:srgbClr val="000000"/>
              </a:solidFill>
              <a:latin typeface="Arial"/>
            </a:endParaRPr>
          </a:p>
        </p:txBody>
      </p:sp>
      <p:sp>
        <p:nvSpPr>
          <p:cNvPr id="301" name="PlaceHolder 2"/>
          <p:cNvSpPr>
            <a:spLocks noGrp="1"/>
          </p:cNvSpPr>
          <p:nvPr>
            <p:ph/>
          </p:nvPr>
        </p:nvSpPr>
        <p:spPr>
          <a:xfrm>
            <a:off x="838080" y="1607040"/>
            <a:ext cx="10514880" cy="4691520"/>
          </a:xfrm>
          <a:prstGeom prst="rect">
            <a:avLst/>
          </a:prstGeom>
          <a:noFill/>
          <a:ln w="0">
            <a:noFill/>
          </a:ln>
        </p:spPr>
        <p:txBody>
          <a:bodyPr lIns="90000" rIns="90000" tIns="45000" bIns="45000" anchor="t">
            <a:normAutofit/>
          </a:bodyPr>
          <a:p>
            <a:pPr indent="0">
              <a:lnSpc>
                <a:spcPct val="90000"/>
              </a:lnSpc>
              <a:spcBef>
                <a:spcPts val="1001"/>
              </a:spcBef>
              <a:buNone/>
              <a:tabLst>
                <a:tab algn="l" pos="0"/>
              </a:tabLst>
            </a:pPr>
            <a:r>
              <a:rPr b="0" lang="en-CH" sz="2800" spc="-1" strike="noStrike">
                <a:solidFill>
                  <a:srgbClr val="000000"/>
                </a:solidFill>
                <a:latin typeface="Calibri"/>
              </a:rPr>
              <a:t>Given two lists of words, extract all the words that are in common</a:t>
            </a:r>
            <a:br>
              <a:rPr sz="2800"/>
            </a:b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p:txBody>
      </p:sp>
      <p:sp>
        <p:nvSpPr>
          <p:cNvPr id="302" name="PlaceHolder 3"/>
          <p:cNvSpPr>
            <a:spLocks noGrp="1"/>
          </p:cNvSpPr>
          <p:nvPr>
            <p:ph type="dt" idx="28"/>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03" name="Picture 16" descr=""/>
          <p:cNvPicPr/>
          <p:nvPr/>
        </p:nvPicPr>
        <p:blipFill>
          <a:blip r:embed="rId1"/>
          <a:stretch/>
        </p:blipFill>
        <p:spPr>
          <a:xfrm>
            <a:off x="1703520" y="2637000"/>
            <a:ext cx="8784360" cy="647280"/>
          </a:xfrm>
          <a:prstGeom prst="rect">
            <a:avLst/>
          </a:prstGeom>
          <a:ln w="0">
            <a:noFill/>
          </a:ln>
        </p:spPr>
      </p:pic>
      <p:sp>
        <p:nvSpPr>
          <p:cNvPr id="304" name="TextBox 8"/>
          <p:cNvSpPr/>
          <p:nvPr/>
        </p:nvSpPr>
        <p:spPr>
          <a:xfrm>
            <a:off x="1559520" y="3429000"/>
            <a:ext cx="75600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400" spc="-1" strike="noStrike">
                <a:solidFill>
                  <a:srgbClr val="000000"/>
                </a:solidFill>
                <a:latin typeface="Calibri"/>
                <a:ea typeface="DejaVu Sans"/>
              </a:rPr>
              <a:t>Expected result: </a:t>
            </a:r>
            <a:r>
              <a:rPr b="0" lang="en-US" sz="2400" spc="-1" strike="noStrike">
                <a:solidFill>
                  <a:srgbClr val="000000"/>
                </a:solidFill>
                <a:latin typeface="Consolas"/>
                <a:ea typeface="DejaVu Sans"/>
              </a:rPr>
              <a:t>['apple', 'orange', 'banana']</a:t>
            </a:r>
            <a:endParaRPr b="0" lang="en-GB" sz="2400" spc="-1" strike="noStrike">
              <a:solidFill>
                <a:srgbClr val="000000"/>
              </a:solidFill>
              <a:latin typeface="Arial"/>
            </a:endParaRPr>
          </a:p>
        </p:txBody>
      </p:sp>
      <p:sp>
        <p:nvSpPr>
          <p:cNvPr id="5" name="PlaceHolder 4"/>
          <p:cNvSpPr>
            <a:spLocks noGrp="1"/>
          </p:cNvSpPr>
          <p:nvPr>
            <p:ph type="ftr" idx="4"/>
          </p:nvPr>
        </p:nvSpPr>
        <p:spPr/>
        <p:txBody>
          <a:bodyPr/>
          <a:p>
            <a:r>
              <a:t>Data, v1.0</a:t>
            </a:r>
          </a:p>
        </p:txBody>
      </p:sp>
      <p:sp>
        <p:nvSpPr>
          <p:cNvPr id="6" name="PlaceHolder 5"/>
          <p:cNvSpPr>
            <a:spLocks noGrp="1"/>
          </p:cNvSpPr>
          <p:nvPr>
            <p:ph type="sldNum" idx="5"/>
          </p:nvPr>
        </p:nvSpPr>
        <p:spPr/>
        <p:txBody>
          <a:bodyPr/>
          <a:p>
            <a:fld id="{09F16342-9E8D-4A6C-8459-5C2E3F6CF415}"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US" sz="4400" spc="-1" strike="noStrike">
                <a:solidFill>
                  <a:srgbClr val="000000"/>
                </a:solidFill>
                <a:latin typeface="Calibri Light"/>
              </a:rPr>
              <a:t>Implementation with two</a:t>
            </a:r>
            <a:r>
              <a:rPr b="0" lang="en-CH" sz="4400" spc="-1" strike="noStrike">
                <a:solidFill>
                  <a:srgbClr val="000000"/>
                </a:solidFill>
                <a:latin typeface="Calibri Light"/>
              </a:rPr>
              <a:t> for-loops</a:t>
            </a:r>
            <a:endParaRPr b="0" lang="en-GB" sz="4400" spc="-1" strike="noStrike">
              <a:solidFill>
                <a:srgbClr val="000000"/>
              </a:solidFill>
              <a:latin typeface="Arial"/>
            </a:endParaRPr>
          </a:p>
        </p:txBody>
      </p:sp>
      <p:sp>
        <p:nvSpPr>
          <p:cNvPr id="306" name="PlaceHolder 2"/>
          <p:cNvSpPr>
            <a:spLocks noGrp="1"/>
          </p:cNvSpPr>
          <p:nvPr>
            <p:ph type="dt" idx="29"/>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07" name="Picture 10" descr=""/>
          <p:cNvPicPr/>
          <p:nvPr/>
        </p:nvPicPr>
        <p:blipFill>
          <a:blip r:embed="rId1"/>
          <a:stretch/>
        </p:blipFill>
        <p:spPr>
          <a:xfrm>
            <a:off x="551520" y="1841400"/>
            <a:ext cx="6234840" cy="1586880"/>
          </a:xfrm>
          <a:prstGeom prst="rect">
            <a:avLst/>
          </a:prstGeom>
          <a:ln w="0">
            <a:noFill/>
          </a:ln>
        </p:spPr>
      </p:pic>
      <p:sp>
        <p:nvSpPr>
          <p:cNvPr id="308" name="TextBox 11"/>
          <p:cNvSpPr/>
          <p:nvPr/>
        </p:nvSpPr>
        <p:spPr>
          <a:xfrm>
            <a:off x="564840" y="4860720"/>
            <a:ext cx="9720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a:t>
            </a:r>
            <a:endParaRPr b="0" lang="en-GB" sz="28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B8305B61-F493-42C7-A725-2E7316D1CEC6}"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Picture 15" descr=""/>
          <p:cNvPicPr/>
          <p:nvPr/>
        </p:nvPicPr>
        <p:blipFill>
          <a:blip r:embed="rId1"/>
          <a:stretch/>
        </p:blipFill>
        <p:spPr>
          <a:xfrm>
            <a:off x="7829640" y="1132920"/>
            <a:ext cx="4026240" cy="3780000"/>
          </a:xfrm>
          <a:prstGeom prst="rect">
            <a:avLst/>
          </a:prstGeom>
          <a:ln w="0">
            <a:noFill/>
          </a:ln>
        </p:spPr>
      </p:pic>
      <p:sp>
        <p:nvSpPr>
          <p:cNvPr id="310"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US" sz="4400" spc="-1" strike="noStrike">
                <a:solidFill>
                  <a:srgbClr val="000000"/>
                </a:solidFill>
                <a:latin typeface="Calibri Light"/>
              </a:rPr>
              <a:t>Implementation with two</a:t>
            </a:r>
            <a:r>
              <a:rPr b="0" lang="en-CH" sz="4400" spc="-1" strike="noStrike">
                <a:solidFill>
                  <a:srgbClr val="000000"/>
                </a:solidFill>
                <a:latin typeface="Calibri Light"/>
              </a:rPr>
              <a:t> for-loops</a:t>
            </a:r>
            <a:endParaRPr b="0" lang="en-GB" sz="4400" spc="-1" strike="noStrike">
              <a:solidFill>
                <a:srgbClr val="000000"/>
              </a:solidFill>
              <a:latin typeface="Arial"/>
            </a:endParaRPr>
          </a:p>
        </p:txBody>
      </p:sp>
      <p:sp>
        <p:nvSpPr>
          <p:cNvPr id="311" name="PlaceHolder 2"/>
          <p:cNvSpPr>
            <a:spLocks noGrp="1"/>
          </p:cNvSpPr>
          <p:nvPr>
            <p:ph type="dt" idx="30"/>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12" name="Picture 10" descr=""/>
          <p:cNvPicPr/>
          <p:nvPr/>
        </p:nvPicPr>
        <p:blipFill>
          <a:blip r:embed="rId2"/>
          <a:stretch/>
        </p:blipFill>
        <p:spPr>
          <a:xfrm>
            <a:off x="551520" y="1841400"/>
            <a:ext cx="6234840" cy="1586880"/>
          </a:xfrm>
          <a:prstGeom prst="rect">
            <a:avLst/>
          </a:prstGeom>
          <a:ln w="0">
            <a:noFill/>
          </a:ln>
        </p:spPr>
      </p:pic>
      <p:pic>
        <p:nvPicPr>
          <p:cNvPr id="313" name="Picture 7" descr=""/>
          <p:cNvPicPr/>
          <p:nvPr/>
        </p:nvPicPr>
        <p:blipFill>
          <a:blip r:embed="rId3"/>
          <a:stretch/>
        </p:blipFill>
        <p:spPr>
          <a:xfrm>
            <a:off x="3098880" y="2705040"/>
            <a:ext cx="939240" cy="723240"/>
          </a:xfrm>
          <a:prstGeom prst="rect">
            <a:avLst/>
          </a:prstGeom>
          <a:ln w="0">
            <a:noFill/>
          </a:ln>
        </p:spPr>
      </p:pic>
      <p:sp>
        <p:nvSpPr>
          <p:cNvPr id="314" name="TextBox 13"/>
          <p:cNvSpPr/>
          <p:nvPr/>
        </p:nvSpPr>
        <p:spPr>
          <a:xfrm>
            <a:off x="564840" y="4860720"/>
            <a:ext cx="9720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a:t>
            </a:r>
            <a:endParaRPr b="0" lang="en-GB" sz="2800" spc="-1" strike="noStrike">
              <a:solidFill>
                <a:srgbClr val="000000"/>
              </a:solidFill>
              <a:latin typeface="Arial"/>
            </a:endParaRPr>
          </a:p>
          <a:p>
            <a:pPr>
              <a:lnSpc>
                <a:spcPct val="100000"/>
              </a:lnSpc>
            </a:pPr>
            <a:r>
              <a:rPr b="0" lang="en-CH" sz="2800" spc="-1" strike="noStrike">
                <a:solidFill>
                  <a:srgbClr val="000000"/>
                </a:solidFill>
                <a:latin typeface="Calibri"/>
                <a:ea typeface="DejaVu Sans"/>
              </a:rPr>
              <a:t>N * N  ~  </a:t>
            </a:r>
            <a:r>
              <a:rPr b="1" lang="en-CH" sz="2800" spc="-1" strike="noStrike">
                <a:solidFill>
                  <a:srgbClr val="000000"/>
                </a:solidFill>
                <a:latin typeface="Calibri"/>
                <a:ea typeface="DejaVu Sans"/>
              </a:rPr>
              <a:t>O(N</a:t>
            </a:r>
            <a:r>
              <a:rPr b="1" lang="en-CH" sz="2800" spc="-1" strike="noStrike" baseline="30000">
                <a:solidFill>
                  <a:srgbClr val="000000"/>
                </a:solidFill>
                <a:latin typeface="Calibri"/>
                <a:ea typeface="DejaVu Sans"/>
              </a:rPr>
              <a:t>2</a:t>
            </a:r>
            <a:r>
              <a:rPr b="1" lang="en-CH" sz="2800" spc="-1" strike="noStrike">
                <a:solidFill>
                  <a:srgbClr val="000000"/>
                </a:solidFill>
                <a:latin typeface="Calibri"/>
                <a:ea typeface="DejaVu Sans"/>
              </a:rPr>
              <a:t>)</a:t>
            </a:r>
            <a:r>
              <a:rPr b="0" lang="en-CH" sz="2800" spc="-1" strike="noStrike">
                <a:solidFill>
                  <a:srgbClr val="000000"/>
                </a:solidFill>
                <a:latin typeface="Calibri"/>
                <a:ea typeface="DejaVu Sans"/>
              </a:rPr>
              <a:t> </a:t>
            </a:r>
            <a:endParaRPr b="0" lang="en-GB" sz="28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DC50D6F5-D5BA-4EEC-8D51-10A3C11B0F74}"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rmAutofit fontScale="82000"/>
          </a:bodyPr>
          <a:p>
            <a:pPr indent="0">
              <a:lnSpc>
                <a:spcPct val="90000"/>
              </a:lnSpc>
              <a:buNone/>
              <a:tabLst>
                <a:tab algn="l" pos="0"/>
              </a:tabLst>
            </a:pPr>
            <a:r>
              <a:rPr b="0" lang="en-CH" sz="4400" spc="-1" strike="noStrike">
                <a:solidFill>
                  <a:srgbClr val="000000"/>
                </a:solidFill>
                <a:latin typeface="Calibri Light"/>
              </a:rPr>
              <a:t>Things one thinks </a:t>
            </a:r>
            <a:r>
              <a:rPr b="0" lang="en-CH" sz="4400" spc="-1" strike="noStrike">
                <a:solidFill>
                  <a:srgbClr val="000000"/>
                </a:solidFill>
                <a:latin typeface="Calibri Light"/>
              </a:rPr>
              <a:t>about when thinking </a:t>
            </a:r>
            <a:r>
              <a:rPr b="0" lang="en-CH" sz="4400" spc="-1" strike="noStrike">
                <a:solidFill>
                  <a:srgbClr val="000000"/>
                </a:solidFill>
                <a:latin typeface="Calibri Light"/>
              </a:rPr>
              <a:t>about data</a:t>
            </a:r>
            <a:endParaRPr b="0" lang="en-GB" sz="4400" spc="-1" strike="noStrike">
              <a:solidFill>
                <a:srgbClr val="000000"/>
              </a:solidFill>
              <a:latin typeface="Arial"/>
            </a:endParaRPr>
          </a:p>
        </p:txBody>
      </p:sp>
      <p:sp>
        <p:nvSpPr>
          <p:cNvPr id="134" name="PlaceHolder 2"/>
          <p:cNvSpPr>
            <a:spLocks noGrp="1"/>
          </p:cNvSpPr>
          <p:nvPr>
            <p:ph type="dt" idx="13"/>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pSp>
        <p:nvGrpSpPr>
          <p:cNvPr id="135" name="Group 2"/>
          <p:cNvGrpSpPr/>
          <p:nvPr/>
        </p:nvGrpSpPr>
        <p:grpSpPr>
          <a:xfrm>
            <a:off x="4676400" y="1440000"/>
            <a:ext cx="2838600" cy="4302720"/>
            <a:chOff x="4676400" y="1440000"/>
            <a:chExt cx="2838600" cy="4302720"/>
          </a:xfrm>
        </p:grpSpPr>
        <p:sp>
          <p:nvSpPr>
            <p:cNvPr id="136" name="Rectangle 6"/>
            <p:cNvSpPr/>
            <p:nvPr/>
          </p:nvSpPr>
          <p:spPr>
            <a:xfrm>
              <a:off x="4676400" y="2287080"/>
              <a:ext cx="2838600" cy="3455640"/>
            </a:xfrm>
            <a:prstGeom prst="rect">
              <a:avLst/>
            </a:prstGeom>
            <a:solidFill>
              <a:schemeClr val="accent1">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Size</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Access ease</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Access time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37" name="Rectangle 7"/>
            <p:cNvSpPr/>
            <p:nvPr/>
          </p:nvSpPr>
          <p:spPr>
            <a:xfrm>
              <a:off x="4676400" y="1440000"/>
              <a:ext cx="2838600" cy="846360"/>
            </a:xfrm>
            <a:prstGeom prst="rect">
              <a:avLst/>
            </a:prstGeom>
            <a:solidFill>
              <a:schemeClr val="accent1">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Storage</a:t>
              </a:r>
              <a:endParaRPr b="0" lang="en-GB" sz="2400" spc="-1" strike="noStrike">
                <a:solidFill>
                  <a:srgbClr val="000000"/>
                </a:solidFill>
                <a:latin typeface="Arial"/>
              </a:endParaRPr>
            </a:p>
          </p:txBody>
        </p:sp>
      </p:grpSp>
      <p:grpSp>
        <p:nvGrpSpPr>
          <p:cNvPr id="138" name="Group 17"/>
          <p:cNvGrpSpPr/>
          <p:nvPr/>
        </p:nvGrpSpPr>
        <p:grpSpPr>
          <a:xfrm>
            <a:off x="1078200" y="1440000"/>
            <a:ext cx="2838600" cy="4302720"/>
            <a:chOff x="1078200" y="1440000"/>
            <a:chExt cx="2838600" cy="4302720"/>
          </a:xfrm>
        </p:grpSpPr>
        <p:sp>
          <p:nvSpPr>
            <p:cNvPr id="139" name="Rectangle 18"/>
            <p:cNvSpPr/>
            <p:nvPr/>
          </p:nvSpPr>
          <p:spPr>
            <a:xfrm>
              <a:off x="1078200" y="2287080"/>
              <a:ext cx="2838600" cy="3455640"/>
            </a:xfrm>
            <a:prstGeom prst="rect">
              <a:avLst/>
            </a:prstGeom>
            <a:solidFill>
              <a:schemeClr val="accent6">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Efficient processing </a:t>
              </a:r>
              <a:br>
                <a:rPr sz="2400"/>
              </a:br>
              <a:r>
                <a:rPr b="0" lang="en-US" sz="2400" spc="-1" strike="noStrike">
                  <a:solidFill>
                    <a:srgbClr val="000000"/>
                  </a:solidFill>
                  <a:latin typeface="Calibri"/>
                  <a:ea typeface="DejaVu Sans"/>
                </a:rPr>
                <a:t>(no for-loops!)</a:t>
              </a:r>
              <a:br>
                <a:rPr sz="2400"/>
              </a:br>
              <a:r>
                <a:rPr b="0" lang="en-US" sz="2400" spc="-1" strike="noStrike">
                  <a:solidFill>
                    <a:srgbClr val="000000"/>
                  </a:solidFill>
                  <a:latin typeface="Calibri"/>
                  <a:ea typeface="DejaVu Sans"/>
                </a:rPr>
                <a:t> </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Organizing data so that analyses are easy</a:t>
              </a:r>
              <a:endParaRPr b="0" lang="en-GB" sz="2400" spc="-1" strike="noStrike">
                <a:solidFill>
                  <a:srgbClr val="000000"/>
                </a:solidFill>
                <a:latin typeface="Arial"/>
              </a:endParaRPr>
            </a:p>
          </p:txBody>
        </p:sp>
        <p:sp>
          <p:nvSpPr>
            <p:cNvPr id="140" name="Rectangle 19"/>
            <p:cNvSpPr/>
            <p:nvPr/>
          </p:nvSpPr>
          <p:spPr>
            <a:xfrm>
              <a:off x="1078200" y="1440000"/>
              <a:ext cx="2838600" cy="846360"/>
            </a:xfrm>
            <a:prstGeom prst="rect">
              <a:avLst/>
            </a:prstGeom>
            <a:solidFill>
              <a:schemeClr val="accent6">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Processing</a:t>
              </a:r>
              <a:endParaRPr b="0" lang="en-GB" sz="2400" spc="-1" strike="noStrike">
                <a:solidFill>
                  <a:srgbClr val="000000"/>
                </a:solidFill>
                <a:latin typeface="Arial"/>
              </a:endParaRPr>
            </a:p>
          </p:txBody>
        </p:sp>
      </p:grpSp>
      <p:grpSp>
        <p:nvGrpSpPr>
          <p:cNvPr id="141" name="Group 20"/>
          <p:cNvGrpSpPr/>
          <p:nvPr/>
        </p:nvGrpSpPr>
        <p:grpSpPr>
          <a:xfrm>
            <a:off x="8274600" y="1440000"/>
            <a:ext cx="2838600" cy="4302720"/>
            <a:chOff x="8274600" y="1440000"/>
            <a:chExt cx="2838600" cy="4302720"/>
          </a:xfrm>
        </p:grpSpPr>
        <p:sp>
          <p:nvSpPr>
            <p:cNvPr id="142" name="Rectangle 21"/>
            <p:cNvSpPr/>
            <p:nvPr/>
          </p:nvSpPr>
          <p:spPr>
            <a:xfrm>
              <a:off x="8274600" y="2219760"/>
              <a:ext cx="2838600" cy="3522960"/>
            </a:xfrm>
            <a:prstGeom prst="rect">
              <a:avLst/>
            </a:prstGeom>
            <a:solidFill>
              <a:schemeClr val="accent2">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Versioning</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Lineage tracing (which script / other data was used to generate this?)</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Ease of sharing</a:t>
              </a:r>
              <a:endParaRPr b="0" lang="en-GB" sz="2400" spc="-1" strike="noStrike">
                <a:solidFill>
                  <a:srgbClr val="000000"/>
                </a:solidFill>
                <a:latin typeface="Arial"/>
              </a:endParaRPr>
            </a:p>
          </p:txBody>
        </p:sp>
        <p:sp>
          <p:nvSpPr>
            <p:cNvPr id="143" name="Rectangle 22"/>
            <p:cNvSpPr/>
            <p:nvPr/>
          </p:nvSpPr>
          <p:spPr>
            <a:xfrm>
              <a:off x="8274600" y="1440000"/>
              <a:ext cx="2838600" cy="779040"/>
            </a:xfrm>
            <a:prstGeom prst="rect">
              <a:avLst/>
            </a:prstGeom>
            <a:solidFill>
              <a:schemeClr val="accent2">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Reproducibility and collaboration</a:t>
              </a:r>
              <a:endParaRPr b="0" lang="en-GB" sz="2400" spc="-1" strike="noStrike">
                <a:solidFill>
                  <a:srgbClr val="000000"/>
                </a:solidFill>
                <a:latin typeface="Arial"/>
              </a:endParaRPr>
            </a:p>
          </p:txBody>
        </p:sp>
      </p:grpSp>
      <p:sp>
        <p:nvSpPr>
          <p:cNvPr id="4" name="PlaceHolder 3"/>
          <p:cNvSpPr>
            <a:spLocks noGrp="1"/>
          </p:cNvSpPr>
          <p:nvPr>
            <p:ph type="ftr" idx="4"/>
          </p:nvPr>
        </p:nvSpPr>
        <p:spPr/>
        <p:txBody>
          <a:bodyPr/>
          <a:p>
            <a:r>
              <a:t>Data, v1.0</a:t>
            </a:r>
          </a:p>
        </p:txBody>
      </p:sp>
      <p:sp>
        <p:nvSpPr>
          <p:cNvPr id="5" name="PlaceHolder 4"/>
          <p:cNvSpPr>
            <a:spLocks noGrp="1"/>
          </p:cNvSpPr>
          <p:nvPr>
            <p:ph type="sldNum" idx="5"/>
          </p:nvPr>
        </p:nvSpPr>
        <p:spPr/>
        <p:txBody>
          <a:bodyPr/>
          <a:p>
            <a:fld id="{47D15024-5265-4460-B331-9634B6BF116D}"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6" descr=""/>
          <p:cNvPicPr/>
          <p:nvPr/>
        </p:nvPicPr>
        <p:blipFill>
          <a:blip r:embed="rId1"/>
          <a:srcRect l="179" t="0" r="20883" b="0"/>
          <a:stretch/>
        </p:blipFill>
        <p:spPr>
          <a:xfrm>
            <a:off x="568800" y="1315080"/>
            <a:ext cx="7026480" cy="3193200"/>
          </a:xfrm>
          <a:prstGeom prst="rect">
            <a:avLst/>
          </a:prstGeom>
          <a:ln w="0">
            <a:noFill/>
          </a:ln>
        </p:spPr>
      </p:pic>
      <p:sp>
        <p:nvSpPr>
          <p:cNvPr id="316"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US" sz="4400" spc="-1" strike="noStrike">
                <a:solidFill>
                  <a:srgbClr val="000000"/>
                </a:solidFill>
                <a:latin typeface="Calibri Light"/>
              </a:rPr>
              <a:t>Implementation with sorted lists</a:t>
            </a:r>
            <a:endParaRPr b="0" lang="en-GB" sz="4400" spc="-1" strike="noStrike">
              <a:solidFill>
                <a:srgbClr val="000000"/>
              </a:solidFill>
              <a:latin typeface="Arial"/>
            </a:endParaRPr>
          </a:p>
        </p:txBody>
      </p:sp>
      <p:sp>
        <p:nvSpPr>
          <p:cNvPr id="317" name="PlaceHolder 2"/>
          <p:cNvSpPr>
            <a:spLocks noGrp="1"/>
          </p:cNvSpPr>
          <p:nvPr>
            <p:ph type="dt" idx="31"/>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18" name="TextBox 9"/>
          <p:cNvSpPr/>
          <p:nvPr/>
        </p:nvSpPr>
        <p:spPr>
          <a:xfrm>
            <a:off x="564840" y="4860720"/>
            <a:ext cx="9720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 </a:t>
            </a:r>
            <a:endParaRPr b="0" lang="en-GB" sz="2800" spc="-1" strike="noStrike">
              <a:solidFill>
                <a:srgbClr val="000000"/>
              </a:solidFill>
              <a:latin typeface="Arial"/>
            </a:endParaRPr>
          </a:p>
        </p:txBody>
      </p:sp>
      <p:pic>
        <p:nvPicPr>
          <p:cNvPr id="319" name="Picture 10" descr=""/>
          <p:cNvPicPr/>
          <p:nvPr/>
        </p:nvPicPr>
        <p:blipFill>
          <a:blip r:embed="rId2"/>
          <a:stretch/>
        </p:blipFill>
        <p:spPr>
          <a:xfrm>
            <a:off x="2783520" y="1845000"/>
            <a:ext cx="4823640" cy="47412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A580065C-08C5-4B3F-B769-4FA291D87856}"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6" descr=""/>
          <p:cNvPicPr/>
          <p:nvPr/>
        </p:nvPicPr>
        <p:blipFill>
          <a:blip r:embed="rId1"/>
          <a:srcRect l="179" t="0" r="20883" b="0"/>
          <a:stretch/>
        </p:blipFill>
        <p:spPr>
          <a:xfrm>
            <a:off x="568800" y="1315080"/>
            <a:ext cx="7026480" cy="3193200"/>
          </a:xfrm>
          <a:prstGeom prst="rect">
            <a:avLst/>
          </a:prstGeom>
          <a:ln w="0">
            <a:noFill/>
          </a:ln>
        </p:spPr>
      </p:pic>
      <p:sp>
        <p:nvSpPr>
          <p:cNvPr id="321"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US" sz="4400" spc="-1" strike="noStrike">
                <a:solidFill>
                  <a:srgbClr val="000000"/>
                </a:solidFill>
                <a:latin typeface="Calibri Light"/>
              </a:rPr>
              <a:t>Implementation with sorted lists</a:t>
            </a:r>
            <a:endParaRPr b="0" lang="en-GB" sz="4400" spc="-1" strike="noStrike">
              <a:solidFill>
                <a:srgbClr val="000000"/>
              </a:solidFill>
              <a:latin typeface="Arial"/>
            </a:endParaRPr>
          </a:p>
        </p:txBody>
      </p:sp>
      <p:sp>
        <p:nvSpPr>
          <p:cNvPr id="322" name="PlaceHolder 2"/>
          <p:cNvSpPr>
            <a:spLocks noGrp="1"/>
          </p:cNvSpPr>
          <p:nvPr>
            <p:ph type="dt" idx="32"/>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23" name="TextBox 9"/>
          <p:cNvSpPr/>
          <p:nvPr/>
        </p:nvSpPr>
        <p:spPr>
          <a:xfrm>
            <a:off x="564840" y="4860720"/>
            <a:ext cx="8073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a:t>
            </a:r>
            <a:endParaRPr b="0" lang="en-GB" sz="2800" spc="-1" strike="noStrike">
              <a:solidFill>
                <a:srgbClr val="000000"/>
              </a:solidFill>
              <a:latin typeface="Arial"/>
            </a:endParaRPr>
          </a:p>
          <a:p>
            <a:pPr>
              <a:lnSpc>
                <a:spcPct val="100000"/>
              </a:lnSpc>
            </a:pPr>
            <a:r>
              <a:rPr b="0" lang="en-CH" sz="2800" spc="-1" strike="noStrike">
                <a:solidFill>
                  <a:srgbClr val="000000"/>
                </a:solidFill>
                <a:latin typeface="Calibri"/>
                <a:ea typeface="DejaVu Sans"/>
              </a:rPr>
              <a:t>2 * (N * log(N)) + 2 * N  ~ </a:t>
            </a:r>
            <a:r>
              <a:rPr b="1" lang="en-CH" sz="2800" spc="-1" strike="noStrike">
                <a:solidFill>
                  <a:srgbClr val="000000"/>
                </a:solidFill>
                <a:latin typeface="Calibri"/>
                <a:ea typeface="DejaVu Sans"/>
              </a:rPr>
              <a:t>O(N log N) </a:t>
            </a:r>
            <a:endParaRPr b="0" lang="en-GB" sz="2800" spc="-1" strike="noStrike">
              <a:solidFill>
                <a:srgbClr val="000000"/>
              </a:solidFill>
              <a:latin typeface="Arial"/>
            </a:endParaRPr>
          </a:p>
        </p:txBody>
      </p:sp>
      <p:pic>
        <p:nvPicPr>
          <p:cNvPr id="324" name="Picture 10" descr=""/>
          <p:cNvPicPr/>
          <p:nvPr/>
        </p:nvPicPr>
        <p:blipFill>
          <a:blip r:embed="rId2"/>
          <a:stretch/>
        </p:blipFill>
        <p:spPr>
          <a:xfrm>
            <a:off x="2783520" y="1845000"/>
            <a:ext cx="4823640" cy="474120"/>
          </a:xfrm>
          <a:prstGeom prst="rect">
            <a:avLst/>
          </a:prstGeom>
          <a:ln w="0">
            <a:noFill/>
          </a:ln>
        </p:spPr>
      </p:pic>
      <p:pic>
        <p:nvPicPr>
          <p:cNvPr id="325" name="Picture 8" descr=""/>
          <p:cNvPicPr/>
          <p:nvPr/>
        </p:nvPicPr>
        <p:blipFill>
          <a:blip r:embed="rId3"/>
          <a:stretch/>
        </p:blipFill>
        <p:spPr>
          <a:xfrm>
            <a:off x="7748640" y="1108440"/>
            <a:ext cx="4123800" cy="3858120"/>
          </a:xfrm>
          <a:prstGeom prst="rect">
            <a:avLst/>
          </a:prstGeom>
          <a:ln w="0">
            <a:noFill/>
          </a:ln>
        </p:spPr>
      </p:pic>
      <p:pic>
        <p:nvPicPr>
          <p:cNvPr id="326" name="Picture 11" descr=""/>
          <p:cNvPicPr/>
          <p:nvPr/>
        </p:nvPicPr>
        <p:blipFill>
          <a:blip r:embed="rId4"/>
          <a:stretch/>
        </p:blipFill>
        <p:spPr>
          <a:xfrm>
            <a:off x="8638920" y="1339560"/>
            <a:ext cx="1726560" cy="558000"/>
          </a:xfrm>
          <a:prstGeom prst="rect">
            <a:avLst/>
          </a:prstGeom>
          <a:ln w="0">
            <a:noFill/>
          </a:ln>
        </p:spPr>
      </p:pic>
      <p:pic>
        <p:nvPicPr>
          <p:cNvPr id="327" name="Picture 2" descr=""/>
          <p:cNvPicPr/>
          <p:nvPr/>
        </p:nvPicPr>
        <p:blipFill>
          <a:blip r:embed="rId5"/>
          <a:srcRect l="0" t="0" r="21078" b="0"/>
          <a:stretch/>
        </p:blipFill>
        <p:spPr>
          <a:xfrm>
            <a:off x="595440" y="1898280"/>
            <a:ext cx="6999840" cy="261000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36279BAA-F5F6-4995-98C0-58E14AFED74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CH" sz="4400" spc="-1" strike="noStrike">
                <a:solidFill>
                  <a:srgbClr val="000000"/>
                </a:solidFill>
                <a:latin typeface="Calibri Light"/>
              </a:rPr>
              <a:t>Implementation with sets</a:t>
            </a:r>
            <a:endParaRPr b="0" lang="en-GB" sz="4400" spc="-1" strike="noStrike">
              <a:solidFill>
                <a:srgbClr val="000000"/>
              </a:solidFill>
              <a:latin typeface="Arial"/>
            </a:endParaRPr>
          </a:p>
        </p:txBody>
      </p:sp>
      <p:sp>
        <p:nvSpPr>
          <p:cNvPr id="329" name="PlaceHolder 2"/>
          <p:cNvSpPr>
            <a:spLocks noGrp="1"/>
          </p:cNvSpPr>
          <p:nvPr>
            <p:ph type="dt" idx="33"/>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30" name="Picture 11" descr=""/>
          <p:cNvPicPr/>
          <p:nvPr/>
        </p:nvPicPr>
        <p:blipFill>
          <a:blip r:embed="rId1"/>
          <a:srcRect l="218" t="0" r="0" b="0"/>
          <a:stretch/>
        </p:blipFill>
        <p:spPr>
          <a:xfrm>
            <a:off x="564840" y="1311480"/>
            <a:ext cx="6246720" cy="2094840"/>
          </a:xfrm>
          <a:prstGeom prst="rect">
            <a:avLst/>
          </a:prstGeom>
          <a:ln w="0">
            <a:noFill/>
          </a:ln>
        </p:spPr>
      </p:pic>
      <p:sp>
        <p:nvSpPr>
          <p:cNvPr id="331" name="TextBox 8"/>
          <p:cNvSpPr/>
          <p:nvPr/>
        </p:nvSpPr>
        <p:spPr>
          <a:xfrm>
            <a:off x="564840" y="4860720"/>
            <a:ext cx="9720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a:t>
            </a:r>
            <a:endParaRPr b="0" lang="en-GB" sz="28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2F81570A-868D-4630-91AB-85339FC388CD}"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2" name="Picture 6" descr=""/>
          <p:cNvPicPr/>
          <p:nvPr/>
        </p:nvPicPr>
        <p:blipFill>
          <a:blip r:embed="rId1"/>
          <a:stretch/>
        </p:blipFill>
        <p:spPr>
          <a:xfrm>
            <a:off x="7748640" y="1103040"/>
            <a:ext cx="4145760" cy="3858120"/>
          </a:xfrm>
          <a:prstGeom prst="rect">
            <a:avLst/>
          </a:prstGeom>
          <a:ln w="0">
            <a:noFill/>
          </a:ln>
        </p:spPr>
      </p:pic>
      <p:sp>
        <p:nvSpPr>
          <p:cNvPr id="333"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a:bodyPr>
          <a:p>
            <a:pPr indent="0">
              <a:lnSpc>
                <a:spcPct val="90000"/>
              </a:lnSpc>
              <a:buNone/>
              <a:tabLst>
                <a:tab algn="l" pos="0"/>
              </a:tabLst>
            </a:pPr>
            <a:r>
              <a:rPr b="0" lang="en-CH" sz="4400" spc="-1" strike="noStrike">
                <a:solidFill>
                  <a:srgbClr val="000000"/>
                </a:solidFill>
                <a:latin typeface="Calibri Light"/>
              </a:rPr>
              <a:t>Implementation with sets</a:t>
            </a:r>
            <a:endParaRPr b="0" lang="en-GB" sz="4400" spc="-1" strike="noStrike">
              <a:solidFill>
                <a:srgbClr val="000000"/>
              </a:solidFill>
              <a:latin typeface="Arial"/>
            </a:endParaRPr>
          </a:p>
        </p:txBody>
      </p:sp>
      <p:sp>
        <p:nvSpPr>
          <p:cNvPr id="334" name="PlaceHolder 2"/>
          <p:cNvSpPr>
            <a:spLocks noGrp="1"/>
          </p:cNvSpPr>
          <p:nvPr>
            <p:ph type="dt" idx="34"/>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35" name="TextBox 8"/>
          <p:cNvSpPr/>
          <p:nvPr/>
        </p:nvSpPr>
        <p:spPr>
          <a:xfrm>
            <a:off x="564840" y="4860720"/>
            <a:ext cx="9720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What is the big-O complexity of this implementation?</a:t>
            </a:r>
            <a:endParaRPr b="0" lang="en-GB" sz="2800" spc="-1" strike="noStrike">
              <a:solidFill>
                <a:srgbClr val="000000"/>
              </a:solidFill>
              <a:latin typeface="Arial"/>
            </a:endParaRPr>
          </a:p>
          <a:p>
            <a:pPr>
              <a:lnSpc>
                <a:spcPct val="100000"/>
              </a:lnSpc>
            </a:pPr>
            <a:r>
              <a:rPr b="0" lang="en-CH" sz="2800" spc="-1" strike="noStrike">
                <a:solidFill>
                  <a:srgbClr val="000000"/>
                </a:solidFill>
                <a:latin typeface="Calibri"/>
                <a:ea typeface="DejaVu Sans"/>
              </a:rPr>
              <a:t>N + N ~ </a:t>
            </a:r>
            <a:r>
              <a:rPr b="1" lang="en-CH" sz="2800" spc="-1" strike="noStrike">
                <a:solidFill>
                  <a:srgbClr val="000000"/>
                </a:solidFill>
                <a:latin typeface="Calibri"/>
                <a:ea typeface="DejaVu Sans"/>
              </a:rPr>
              <a:t>O(N)</a:t>
            </a:r>
            <a:endParaRPr b="0" lang="en-GB" sz="2800" spc="-1" strike="noStrike">
              <a:solidFill>
                <a:srgbClr val="000000"/>
              </a:solidFill>
              <a:latin typeface="Arial"/>
            </a:endParaRPr>
          </a:p>
        </p:txBody>
      </p:sp>
      <p:pic>
        <p:nvPicPr>
          <p:cNvPr id="336" name="Picture 2" descr=""/>
          <p:cNvPicPr/>
          <p:nvPr/>
        </p:nvPicPr>
        <p:blipFill>
          <a:blip r:embed="rId2"/>
          <a:stretch/>
        </p:blipFill>
        <p:spPr>
          <a:xfrm>
            <a:off x="8621640" y="1311120"/>
            <a:ext cx="1674720" cy="808920"/>
          </a:xfrm>
          <a:prstGeom prst="rect">
            <a:avLst/>
          </a:prstGeom>
          <a:ln w="0">
            <a:noFill/>
          </a:ln>
        </p:spPr>
      </p:pic>
      <p:pic>
        <p:nvPicPr>
          <p:cNvPr id="337" name="Picture 7" descr=""/>
          <p:cNvPicPr/>
          <p:nvPr/>
        </p:nvPicPr>
        <p:blipFill>
          <a:blip r:embed="rId3"/>
          <a:srcRect l="218" t="0" r="0" b="0"/>
          <a:stretch/>
        </p:blipFill>
        <p:spPr>
          <a:xfrm>
            <a:off x="564840" y="1311480"/>
            <a:ext cx="6246720" cy="2094840"/>
          </a:xfrm>
          <a:prstGeom prst="rect">
            <a:avLst/>
          </a:prstGeom>
          <a:ln w="0">
            <a:noFill/>
          </a:ln>
        </p:spPr>
      </p:pic>
      <p:pic>
        <p:nvPicPr>
          <p:cNvPr id="338" name="Picture 9" descr=""/>
          <p:cNvPicPr/>
          <p:nvPr/>
        </p:nvPicPr>
        <p:blipFill>
          <a:blip r:embed="rId4"/>
          <a:srcRect l="0" t="1882" r="0" b="0"/>
          <a:stretch/>
        </p:blipFill>
        <p:spPr>
          <a:xfrm>
            <a:off x="564840" y="1997280"/>
            <a:ext cx="3802320" cy="141840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1E1A364E-9F3A-4EA7-96CC-0AB45DC3BEB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6000"/>
          </a:bodyPr>
          <a:p>
            <a:pPr indent="0">
              <a:lnSpc>
                <a:spcPct val="90000"/>
              </a:lnSpc>
              <a:buNone/>
              <a:tabLst>
                <a:tab algn="l" pos="0"/>
              </a:tabLst>
            </a:pPr>
            <a:r>
              <a:rPr b="0" lang="en-CH" sz="4400" spc="-1" strike="noStrike">
                <a:solidFill>
                  <a:srgbClr val="000000"/>
                </a:solidFill>
                <a:latin typeface="Calibri Light"/>
              </a:rPr>
              <a:t>Basic reference sheet about Python data structures </a:t>
            </a:r>
            <a:endParaRPr b="0" lang="en-GB" sz="4400" spc="-1" strike="noStrike">
              <a:solidFill>
                <a:srgbClr val="000000"/>
              </a:solidFill>
              <a:latin typeface="Arial"/>
            </a:endParaRPr>
          </a:p>
        </p:txBody>
      </p:sp>
      <p:sp>
        <p:nvSpPr>
          <p:cNvPr id="340" name="PlaceHolder 2"/>
          <p:cNvSpPr>
            <a:spLocks noGrp="1"/>
          </p:cNvSpPr>
          <p:nvPr>
            <p:ph type="dt" idx="35"/>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41" name="TextBox 7"/>
          <p:cNvSpPr/>
          <p:nvPr/>
        </p:nvSpPr>
        <p:spPr>
          <a:xfrm>
            <a:off x="6672240" y="6329880"/>
            <a:ext cx="5400000" cy="36396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r>
              <a:rPr b="0" lang="en-CH" sz="1800" spc="-1" strike="noStrike">
                <a:solidFill>
                  <a:srgbClr val="000000"/>
                </a:solidFill>
                <a:latin typeface="Calibri"/>
                <a:ea typeface="DejaVu Sans"/>
              </a:rPr>
              <a:t>See also: https://wiki.python.org/moin/TimeComplexity</a:t>
            </a:r>
            <a:endParaRPr b="0" lang="en-GB" sz="1800" spc="-1" strike="noStrike">
              <a:solidFill>
                <a:srgbClr val="000000"/>
              </a:solidFill>
              <a:latin typeface="Arial"/>
            </a:endParaRPr>
          </a:p>
        </p:txBody>
      </p:sp>
      <p:graphicFrame>
        <p:nvGraphicFramePr>
          <p:cNvPr id="342" name="Table 8"/>
          <p:cNvGraphicFramePr/>
          <p:nvPr/>
        </p:nvGraphicFramePr>
        <p:xfrm>
          <a:off x="573840" y="2472480"/>
          <a:ext cx="5255640" cy="3547440"/>
        </p:xfrm>
        <a:graphic>
          <a:graphicData uri="http://schemas.openxmlformats.org/drawingml/2006/table">
            <a:tbl>
              <a:tblPr/>
              <a:tblGrid>
                <a:gridCol w="3713760"/>
                <a:gridCol w="1542240"/>
              </a:tblGrid>
              <a:tr h="489600">
                <a:tc>
                  <a:txBody>
                    <a:bodyPr anchor="ctr">
                      <a:noAutofit/>
                    </a:bodyPr>
                    <a:p>
                      <a:pPr>
                        <a:lnSpc>
                          <a:spcPct val="100000"/>
                        </a:lnSpc>
                      </a:pPr>
                      <a:r>
                        <a:rPr b="0" lang="en-CH" sz="2000" spc="-1" strike="noStrike">
                          <a:solidFill>
                            <a:srgbClr val="000000"/>
                          </a:solidFill>
                          <a:latin typeface="Calibri"/>
                        </a:rPr>
                        <a:t>Getting an element by index</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89600">
                <a:tc>
                  <a:txBody>
                    <a:bodyPr anchor="ctr">
                      <a:noAutofit/>
                    </a:bodyPr>
                    <a:p>
                      <a:pPr>
                        <a:lnSpc>
                          <a:spcPct val="100000"/>
                        </a:lnSpc>
                      </a:pPr>
                      <a:r>
                        <a:rPr b="0" lang="en-CH" sz="2000" spc="-1" strike="noStrike">
                          <a:solidFill>
                            <a:srgbClr val="000000"/>
                          </a:solidFill>
                          <a:latin typeface="Calibri"/>
                        </a:rPr>
                        <a:t>Appending</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89600">
                <a:tc>
                  <a:txBody>
                    <a:bodyPr anchor="ctr">
                      <a:noAutofit/>
                    </a:bodyPr>
                    <a:p>
                      <a:pPr>
                        <a:lnSpc>
                          <a:spcPct val="100000"/>
                        </a:lnSpc>
                      </a:pPr>
                      <a:r>
                        <a:rPr b="0" lang="en-CH" sz="2000" spc="-1" strike="noStrike">
                          <a:solidFill>
                            <a:srgbClr val="000000"/>
                          </a:solidFill>
                          <a:latin typeface="Calibri"/>
                        </a:rPr>
                        <a:t>Inserting an element at index</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89600">
                <a:tc>
                  <a:txBody>
                    <a:bodyPr anchor="ctr">
                      <a:noAutofit/>
                    </a:bodyPr>
                    <a:p>
                      <a:pPr>
                        <a:lnSpc>
                          <a:spcPct val="100000"/>
                        </a:lnSpc>
                      </a:pPr>
                      <a:r>
                        <a:rPr b="0" lang="en-CH" sz="2000" spc="-1" strike="noStrike">
                          <a:solidFill>
                            <a:srgbClr val="000000"/>
                          </a:solidFill>
                          <a:latin typeface="Calibri"/>
                        </a:rPr>
                        <a:t>Sorting</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 log 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085040">
                <a:tc>
                  <a:txBody>
                    <a:bodyPr anchor="ctr">
                      <a:noAutofit/>
                    </a:bodyPr>
                    <a:p>
                      <a:pPr>
                        <a:lnSpc>
                          <a:spcPct val="100000"/>
                        </a:lnSpc>
                      </a:pPr>
                      <a:r>
                        <a:rPr b="0" lang="en-CH" sz="2000" spc="-1" strike="noStrike">
                          <a:solidFill>
                            <a:srgbClr val="000000"/>
                          </a:solidFill>
                          <a:latin typeface="Calibri"/>
                        </a:rPr>
                        <a:t>Finding an element by value</a:t>
                      </a:r>
                      <a:br>
                        <a:rPr sz="2000"/>
                      </a:br>
                      <a:r>
                        <a:rPr b="0" lang="en-CH" sz="2000" spc="-1" strike="noStrike">
                          <a:solidFill>
                            <a:srgbClr val="000000"/>
                          </a:solidFill>
                          <a:latin typeface="Calibri"/>
                        </a:rPr>
                        <a:t>(e.g., “if element in my_list: …”, list.index, etc.)</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504000">
                <a:tc>
                  <a:txBody>
                    <a:bodyPr anchor="ctr">
                      <a:noAutofit/>
                    </a:bodyPr>
                    <a:p>
                      <a:pPr>
                        <a:lnSpc>
                          <a:spcPct val="100000"/>
                        </a:lnSpc>
                      </a:pPr>
                      <a:r>
                        <a:rPr b="0" lang="en-CH" sz="2000" spc="-1" strike="noStrike">
                          <a:solidFill>
                            <a:srgbClr val="000000"/>
                          </a:solidFill>
                          <a:latin typeface="Calibri"/>
                        </a:rPr>
                        <a:t>Copy a list</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343" name="TextBox 10"/>
          <p:cNvSpPr/>
          <p:nvPr/>
        </p:nvSpPr>
        <p:spPr>
          <a:xfrm>
            <a:off x="479520" y="1401840"/>
            <a:ext cx="54000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Lists: collection of ordered, arbitrary data</a:t>
            </a:r>
            <a:endParaRPr b="0" lang="en-GB" sz="2800" spc="-1" strike="noStrike">
              <a:solidFill>
                <a:srgbClr val="000000"/>
              </a:solidFill>
              <a:latin typeface="Arial"/>
            </a:endParaRPr>
          </a:p>
        </p:txBody>
      </p:sp>
      <p:graphicFrame>
        <p:nvGraphicFramePr>
          <p:cNvPr id="344" name="Table 11"/>
          <p:cNvGraphicFramePr/>
          <p:nvPr/>
        </p:nvGraphicFramePr>
        <p:xfrm>
          <a:off x="6311880" y="1971720"/>
          <a:ext cx="5255640" cy="1686960"/>
        </p:xfrm>
        <a:graphic>
          <a:graphicData uri="http://schemas.openxmlformats.org/drawingml/2006/table">
            <a:tbl>
              <a:tblPr/>
              <a:tblGrid>
                <a:gridCol w="3713760"/>
                <a:gridCol w="1542240"/>
              </a:tblGrid>
              <a:tr h="418680">
                <a:tc>
                  <a:txBody>
                    <a:bodyPr anchor="ctr">
                      <a:noAutofit/>
                    </a:bodyPr>
                    <a:p>
                      <a:pPr>
                        <a:lnSpc>
                          <a:spcPct val="100000"/>
                        </a:lnSpc>
                      </a:pPr>
                      <a:r>
                        <a:rPr b="0" lang="en-CH" sz="2000" spc="-1" strike="noStrike">
                          <a:solidFill>
                            <a:srgbClr val="000000"/>
                          </a:solidFill>
                          <a:latin typeface="Calibri"/>
                        </a:rPr>
                        <a:t>Inserting</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738720">
                <a:tc>
                  <a:txBody>
                    <a:bodyPr anchor="ctr">
                      <a:noAutofit/>
                    </a:bodyPr>
                    <a:p>
                      <a:pPr>
                        <a:lnSpc>
                          <a:spcPct val="100000"/>
                        </a:lnSpc>
                      </a:pPr>
                      <a:r>
                        <a:rPr b="0" lang="en-CH" sz="2000" spc="-1" strike="noStrike">
                          <a:solidFill>
                            <a:srgbClr val="000000"/>
                          </a:solidFill>
                          <a:latin typeface="Calibri"/>
                        </a:rPr>
                        <a:t>Finding a value by key</a:t>
                      </a:r>
                      <a:br>
                        <a:rPr sz="2000"/>
                      </a:br>
                      <a:r>
                        <a:rPr b="0" lang="en-CH" sz="2000" spc="-1" strike="noStrike">
                          <a:solidFill>
                            <a:srgbClr val="000000"/>
                          </a:solidFill>
                          <a:latin typeface="Calibri"/>
                        </a:rPr>
                        <a:t>(e.g., “if element in my_dict: …”)</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529560">
                <a:tc>
                  <a:txBody>
                    <a:bodyPr anchor="ctr">
                      <a:noAutofit/>
                    </a:bodyPr>
                    <a:p>
                      <a:pPr>
                        <a:lnSpc>
                          <a:spcPct val="100000"/>
                        </a:lnSpc>
                      </a:pPr>
                      <a:r>
                        <a:rPr b="0" lang="en-CH" sz="2000" spc="-1" strike="noStrike">
                          <a:solidFill>
                            <a:srgbClr val="000000"/>
                          </a:solidFill>
                          <a:latin typeface="Calibri"/>
                        </a:rPr>
                        <a:t>Create dictionary from lists</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graphicFrame>
        <p:nvGraphicFramePr>
          <p:cNvPr id="345" name="Table 12"/>
          <p:cNvGraphicFramePr/>
          <p:nvPr/>
        </p:nvGraphicFramePr>
        <p:xfrm>
          <a:off x="6311880" y="4469760"/>
          <a:ext cx="5255640" cy="1538640"/>
        </p:xfrm>
        <a:graphic>
          <a:graphicData uri="http://schemas.openxmlformats.org/drawingml/2006/table">
            <a:tbl>
              <a:tblPr/>
              <a:tblGrid>
                <a:gridCol w="3713760"/>
                <a:gridCol w="1542240"/>
              </a:tblGrid>
              <a:tr h="351360">
                <a:tc>
                  <a:txBody>
                    <a:bodyPr anchor="ctr">
                      <a:noAutofit/>
                    </a:bodyPr>
                    <a:p>
                      <a:pPr>
                        <a:lnSpc>
                          <a:spcPct val="100000"/>
                        </a:lnSpc>
                      </a:pPr>
                      <a:r>
                        <a:rPr b="0" lang="en-CH" sz="2000" spc="-1" strike="noStrike">
                          <a:solidFill>
                            <a:srgbClr val="000000"/>
                          </a:solidFill>
                          <a:latin typeface="Calibri"/>
                        </a:rPr>
                        <a:t>Inserting</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612720">
                <a:tc>
                  <a:txBody>
                    <a:bodyPr anchor="ctr">
                      <a:noAutofit/>
                    </a:bodyPr>
                    <a:p>
                      <a:pPr>
                        <a:lnSpc>
                          <a:spcPct val="100000"/>
                        </a:lnSpc>
                      </a:pPr>
                      <a:r>
                        <a:rPr b="0" lang="en-CH" sz="2000" spc="-1" strike="noStrike">
                          <a:solidFill>
                            <a:srgbClr val="000000"/>
                          </a:solidFill>
                          <a:latin typeface="Calibri"/>
                        </a:rPr>
                        <a:t>Finding a value by key</a:t>
                      </a:r>
                      <a:br>
                        <a:rPr sz="2000"/>
                      </a:br>
                      <a:r>
                        <a:rPr b="0" lang="en-CH" sz="2000" spc="-1" strike="noStrike">
                          <a:solidFill>
                            <a:srgbClr val="000000"/>
                          </a:solidFill>
                          <a:latin typeface="Calibri"/>
                        </a:rPr>
                        <a:t>(e.g., “if element in my_set: …”)</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O(1)</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40280">
                <a:tc>
                  <a:txBody>
                    <a:bodyPr anchor="ctr">
                      <a:noAutofit/>
                    </a:bodyPr>
                    <a:p>
                      <a:pPr>
                        <a:lnSpc>
                          <a:spcPct val="100000"/>
                        </a:lnSpc>
                      </a:pPr>
                      <a:r>
                        <a:rPr b="0" lang="en-CH" sz="2000" spc="-1" strike="noStrike">
                          <a:solidFill>
                            <a:srgbClr val="000000"/>
                          </a:solidFill>
                          <a:latin typeface="Calibri"/>
                        </a:rPr>
                        <a:t>Create set from list</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chor="ctr">
                      <a:noAutofit/>
                    </a:bodyPr>
                    <a:p>
                      <a:pPr>
                        <a:lnSpc>
                          <a:spcPct val="100000"/>
                        </a:lnSpc>
                      </a:pPr>
                      <a:r>
                        <a:rPr b="0" lang="en-CH" sz="2000" spc="-1" strike="noStrike">
                          <a:solidFill>
                            <a:srgbClr val="000000"/>
                          </a:solidFill>
                          <a:latin typeface="Calibri"/>
                        </a:rPr>
                        <a:t>O(n)</a:t>
                      </a:r>
                      <a:endParaRPr b="0" lang="en-GB" sz="2000" spc="-1" strike="noStrike">
                        <a:solidFill>
                          <a:srgbClr val="000000"/>
                        </a:solidFill>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346" name="TextBox 13"/>
          <p:cNvSpPr/>
          <p:nvPr/>
        </p:nvSpPr>
        <p:spPr>
          <a:xfrm>
            <a:off x="6239880" y="1401840"/>
            <a:ext cx="50126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Dictionaries (“hashmaps”)</a:t>
            </a:r>
            <a:endParaRPr b="0" lang="en-GB" sz="2800" spc="-1" strike="noStrike">
              <a:solidFill>
                <a:srgbClr val="000000"/>
              </a:solidFill>
              <a:latin typeface="Arial"/>
            </a:endParaRPr>
          </a:p>
        </p:txBody>
      </p:sp>
      <p:sp>
        <p:nvSpPr>
          <p:cNvPr id="347" name="TextBox 14"/>
          <p:cNvSpPr/>
          <p:nvPr/>
        </p:nvSpPr>
        <p:spPr>
          <a:xfrm>
            <a:off x="6239880" y="3885840"/>
            <a:ext cx="56880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CH" sz="2800" spc="-1" strike="noStrike">
                <a:solidFill>
                  <a:srgbClr val="000000"/>
                </a:solidFill>
                <a:latin typeface="Calibri"/>
                <a:ea typeface="DejaVu Sans"/>
              </a:rPr>
              <a:t>Sets: </a:t>
            </a:r>
            <a:r>
              <a:rPr b="0" lang="en-US" sz="2800" spc="-1" strike="noStrike">
                <a:solidFill>
                  <a:srgbClr val="000000"/>
                </a:solidFill>
                <a:latin typeface="Calibri"/>
                <a:ea typeface="DejaVu Sans"/>
              </a:rPr>
              <a:t>it’s dictionaries without values</a:t>
            </a:r>
            <a:endParaRPr b="0" lang="en-GB" sz="28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B44A54C9-297A-4FA8-9277-D322AB48E463}"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Rectangle 7"/>
          <p:cNvSpPr/>
          <p:nvPr/>
        </p:nvSpPr>
        <p:spPr>
          <a:xfrm>
            <a:off x="7428240" y="205920"/>
            <a:ext cx="4538160" cy="98964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349" name="PlaceHolder 1"/>
          <p:cNvSpPr>
            <a:spLocks noGrp="1"/>
          </p:cNvSpPr>
          <p:nvPr>
            <p:ph/>
          </p:nvPr>
        </p:nvSpPr>
        <p:spPr>
          <a:xfrm>
            <a:off x="838080" y="1772640"/>
            <a:ext cx="10514880" cy="44035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CH" sz="2800" spc="-1" strike="noStrike">
                <a:solidFill>
                  <a:srgbClr val="000000"/>
                </a:solidFill>
                <a:latin typeface="Calibri"/>
              </a:rPr>
              <a:t>Open the notebook </a:t>
            </a:r>
            <a:r>
              <a:rPr b="0" lang="en-CH" sz="2800" spc="-1" strike="noStrike">
                <a:solidFill>
                  <a:srgbClr val="000000"/>
                </a:solidFill>
                <a:latin typeface="Consolas"/>
              </a:rPr>
              <a:t>match_tarots</a:t>
            </a:r>
            <a:r>
              <a:rPr b="0" lang="en-CH" sz="2800" spc="-1" strike="noStrike">
                <a:solidFill>
                  <a:srgbClr val="000000"/>
                </a:solidFill>
                <a:latin typeface="Calibri"/>
              </a:rPr>
              <a:t>, and follow the instructions!</a:t>
            </a: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Submit a PR for Issue #1 on </a:t>
            </a:r>
            <a:br>
              <a:rPr sz="2800"/>
            </a:br>
            <a:r>
              <a:rPr b="0" lang="en-US" sz="2800" spc="-1" strike="noStrike">
                <a:solidFill>
                  <a:srgbClr val="000000"/>
                </a:solidFill>
                <a:latin typeface="Consolas"/>
              </a:rPr>
              <a:t>git.aspp.school/ASPP/2025-plovdiv-data</a:t>
            </a: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p:txBody>
      </p:sp>
      <p:sp>
        <p:nvSpPr>
          <p:cNvPr id="350" name="PlaceHolder 2"/>
          <p:cNvSpPr>
            <a:spLocks noGrp="1"/>
          </p:cNvSpPr>
          <p:nvPr>
            <p:ph type="dt" idx="36"/>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51" name="TextBox 8"/>
          <p:cNvSpPr/>
          <p:nvPr/>
        </p:nvSpPr>
        <p:spPr>
          <a:xfrm>
            <a:off x="7930800" y="224640"/>
            <a:ext cx="17787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DE" sz="1800" spc="-1" strike="noStrike">
                <a:solidFill>
                  <a:srgbClr val="000000"/>
                </a:solidFill>
                <a:latin typeface="Courier New"/>
                <a:ea typeface="DejaVu Sans"/>
              </a:rPr>
              <a:t>Exercise</a:t>
            </a:r>
            <a:endParaRPr b="0" lang="en-GB" sz="1800" spc="-1" strike="noStrike">
              <a:solidFill>
                <a:srgbClr val="000000"/>
              </a:solidFill>
              <a:latin typeface="Arial"/>
            </a:endParaRPr>
          </a:p>
        </p:txBody>
      </p:sp>
      <p:pic>
        <p:nvPicPr>
          <p:cNvPr id="352" name="Graphic 10" descr=""/>
          <p:cNvPicPr/>
          <p:nvPr/>
        </p:nvPicPr>
        <p:blipFill>
          <a:blip r:embed="rId1"/>
          <a:stretch/>
        </p:blipFill>
        <p:spPr>
          <a:xfrm>
            <a:off x="7474680" y="273960"/>
            <a:ext cx="693720" cy="554760"/>
          </a:xfrm>
          <a:prstGeom prst="rect">
            <a:avLst/>
          </a:prstGeom>
          <a:ln w="0">
            <a:noFill/>
          </a:ln>
        </p:spPr>
      </p:pic>
      <p:sp>
        <p:nvSpPr>
          <p:cNvPr id="353" name="TextBox 12"/>
          <p:cNvSpPr/>
          <p:nvPr/>
        </p:nvSpPr>
        <p:spPr>
          <a:xfrm>
            <a:off x="8301960" y="542880"/>
            <a:ext cx="34819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GB" sz="1400" spc="-1" strike="noStrike">
                <a:solidFill>
                  <a:srgbClr val="000000"/>
                </a:solidFill>
                <a:latin typeface="Courier New"/>
                <a:ea typeface="DejaVu Sans"/>
              </a:rPr>
              <a:t>exercises/match_tarots</a:t>
            </a:r>
            <a:endParaRPr b="0" lang="en-GB" sz="1400" spc="-1" strike="noStrike">
              <a:solidFill>
                <a:srgbClr val="000000"/>
              </a:solidFill>
              <a:latin typeface="Arial"/>
            </a:endParaRPr>
          </a:p>
        </p:txBody>
      </p:sp>
      <p:sp>
        <p:nvSpPr>
          <p:cNvPr id="354" name="PlaceHolder 3"/>
          <p:cNvSpPr>
            <a:spLocks noGrp="1"/>
          </p:cNvSpPr>
          <p:nvPr>
            <p:ph type="title"/>
          </p:nvPr>
        </p:nvSpPr>
        <p:spPr>
          <a:xfrm>
            <a:off x="346680" y="365040"/>
            <a:ext cx="6756480" cy="952560"/>
          </a:xfrm>
          <a:prstGeom prst="rect">
            <a:avLst/>
          </a:prstGeom>
          <a:noFill/>
          <a:ln w="0">
            <a:noFill/>
          </a:ln>
        </p:spPr>
        <p:txBody>
          <a:bodyPr lIns="90000" rIns="90000" tIns="45000" bIns="45000" anchor="ctr">
            <a:normAutofit fontScale="67000"/>
          </a:bodyPr>
          <a:p>
            <a:pPr indent="0">
              <a:lnSpc>
                <a:spcPct val="90000"/>
              </a:lnSpc>
              <a:buNone/>
              <a:tabLst>
                <a:tab algn="l" pos="0"/>
              </a:tabLst>
            </a:pPr>
            <a:r>
              <a:rPr b="1" lang="en-US" sz="4400" spc="-1" strike="noStrike">
                <a:solidFill>
                  <a:srgbClr val="000000"/>
                </a:solidFill>
                <a:latin typeface="Calibri Light"/>
              </a:rPr>
              <a:t>Hands-on</a:t>
            </a:r>
            <a:br>
              <a:rPr sz="4400"/>
            </a:br>
            <a:endParaRPr b="0" lang="en-GB" sz="4400" spc="-1" strike="noStrike">
              <a:solidFill>
                <a:srgbClr val="000000"/>
              </a:solidFill>
              <a:latin typeface="Arial"/>
            </a:endParaRPr>
          </a:p>
        </p:txBody>
      </p:sp>
      <p:sp>
        <p:nvSpPr>
          <p:cNvPr id="5" name="PlaceHolder 4"/>
          <p:cNvSpPr>
            <a:spLocks noGrp="1"/>
          </p:cNvSpPr>
          <p:nvPr>
            <p:ph type="ftr" idx="4"/>
          </p:nvPr>
        </p:nvSpPr>
        <p:spPr/>
        <p:txBody>
          <a:bodyPr/>
          <a:p>
            <a:r>
              <a:t>Data, v1.0</a:t>
            </a:r>
          </a:p>
        </p:txBody>
      </p:sp>
      <p:sp>
        <p:nvSpPr>
          <p:cNvPr id="6" name="PlaceHolder 5"/>
          <p:cNvSpPr>
            <a:spLocks noGrp="1"/>
          </p:cNvSpPr>
          <p:nvPr>
            <p:ph type="sldNum" idx="5"/>
          </p:nvPr>
        </p:nvSpPr>
        <p:spPr/>
        <p:txBody>
          <a:bodyPr/>
          <a:p>
            <a:fld id="{0982F2D7-E95F-4B88-9580-82BA0A91780F}"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7000"/>
          </a:bodyPr>
          <a:p>
            <a:pPr indent="0">
              <a:lnSpc>
                <a:spcPct val="90000"/>
              </a:lnSpc>
              <a:buNone/>
              <a:tabLst>
                <a:tab algn="l" pos="0"/>
              </a:tabLst>
            </a:pPr>
            <a:r>
              <a:rPr b="0" lang="en-CH" sz="4400" spc="-1" strike="noStrike">
                <a:solidFill>
                  <a:srgbClr val="000000"/>
                </a:solidFill>
                <a:latin typeface="Calibri Light"/>
              </a:rPr>
              <a:t>How does rewriting in C change the performance?</a:t>
            </a:r>
            <a:br>
              <a:rPr sz="4400"/>
            </a:br>
            <a:r>
              <a:rPr b="0" lang="en-CH" sz="3100" spc="-1" strike="noStrike">
                <a:solidFill>
                  <a:srgbClr val="000000"/>
                </a:solidFill>
                <a:latin typeface="Calibri Light"/>
              </a:rPr>
              <a:t>(rewriting in C, parallelization; same algorithm)</a:t>
            </a:r>
            <a:endParaRPr b="0" lang="en-GB" sz="3100" spc="-1" strike="noStrike">
              <a:solidFill>
                <a:srgbClr val="000000"/>
              </a:solidFill>
              <a:latin typeface="Arial"/>
            </a:endParaRPr>
          </a:p>
        </p:txBody>
      </p:sp>
      <p:sp>
        <p:nvSpPr>
          <p:cNvPr id="356" name="PlaceHolder 2"/>
          <p:cNvSpPr>
            <a:spLocks noGrp="1"/>
          </p:cNvSpPr>
          <p:nvPr>
            <p:ph type="dt" idx="37"/>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57" name="Picture 2" descr="Image"/>
          <p:cNvPicPr/>
          <p:nvPr/>
        </p:nvPicPr>
        <p:blipFill>
          <a:blip r:embed="rId1"/>
          <a:stretch/>
        </p:blipFill>
        <p:spPr>
          <a:xfrm>
            <a:off x="6888240" y="1484640"/>
            <a:ext cx="4521960" cy="4521960"/>
          </a:xfrm>
          <a:prstGeom prst="rect">
            <a:avLst/>
          </a:prstGeom>
          <a:ln w="0">
            <a:noFill/>
          </a:ln>
        </p:spPr>
      </p:pic>
      <p:sp>
        <p:nvSpPr>
          <p:cNvPr id="358" name="TextBox 6"/>
          <p:cNvSpPr/>
          <p:nvPr/>
        </p:nvSpPr>
        <p:spPr>
          <a:xfrm>
            <a:off x="8153280" y="1946880"/>
            <a:ext cx="16484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Fast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a:t>
            </a:r>
            <a:r>
              <a:rPr b="1" lang="en-CH" sz="2400" spc="-1" strike="noStrike" baseline="30000">
                <a:solidFill>
                  <a:srgbClr val="ffff00"/>
                </a:solidFill>
                <a:latin typeface="Calibri"/>
                <a:ea typeface="DejaVu Sans"/>
              </a:rPr>
              <a:t>2</a:t>
            </a:r>
            <a:r>
              <a:rPr b="1" lang="en-CH" sz="2400" spc="-1" strike="noStrike">
                <a:solidFill>
                  <a:srgbClr val="ffff00"/>
                </a:solidFill>
                <a:latin typeface="Calibri"/>
                <a:ea typeface="DejaVu Sans"/>
              </a:rPr>
              <a:t>)</a:t>
            </a:r>
            <a:endParaRPr b="0" lang="en-GB" sz="2400" spc="-1" strike="noStrike">
              <a:solidFill>
                <a:srgbClr val="000000"/>
              </a:solidFill>
              <a:latin typeface="Arial"/>
            </a:endParaRPr>
          </a:p>
        </p:txBody>
      </p:sp>
      <p:sp>
        <p:nvSpPr>
          <p:cNvPr id="359" name="TextBox 7"/>
          <p:cNvSpPr/>
          <p:nvPr/>
        </p:nvSpPr>
        <p:spPr>
          <a:xfrm>
            <a:off x="9306000" y="3013560"/>
            <a:ext cx="189900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Regular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 log n)</a:t>
            </a:r>
            <a:endParaRPr b="0" lang="en-GB" sz="2400" spc="-1" strike="noStrike">
              <a:solidFill>
                <a:srgbClr val="000000"/>
              </a:solidFill>
              <a:latin typeface="Arial"/>
            </a:endParaRPr>
          </a:p>
        </p:txBody>
      </p:sp>
      <p:pic>
        <p:nvPicPr>
          <p:cNvPr id="360" name="Picture 2" descr=""/>
          <p:cNvPicPr/>
          <p:nvPr/>
        </p:nvPicPr>
        <p:blipFill>
          <a:blip r:embed="rId2"/>
          <a:stretch/>
        </p:blipFill>
        <p:spPr>
          <a:xfrm>
            <a:off x="986400" y="1484640"/>
            <a:ext cx="4655520" cy="4365000"/>
          </a:xfrm>
          <a:prstGeom prst="rect">
            <a:avLst/>
          </a:prstGeom>
          <a:ln w="0">
            <a:noFill/>
          </a:ln>
        </p:spPr>
      </p:pic>
      <p:sp>
        <p:nvSpPr>
          <p:cNvPr id="361" name="TextBox 1"/>
          <p:cNvSpPr/>
          <p:nvPr/>
        </p:nvSpPr>
        <p:spPr>
          <a:xfrm>
            <a:off x="5252400" y="1772640"/>
            <a:ext cx="1614240" cy="819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1600" spc="-1" strike="noStrike">
                <a:solidFill>
                  <a:srgbClr val="1e76b4"/>
                </a:solidFill>
                <a:latin typeface="Calibri"/>
                <a:ea typeface="DejaVu Sans"/>
              </a:rPr>
              <a:t>Fast execution</a:t>
            </a:r>
            <a:endParaRPr b="0" lang="en-GB" sz="1600" spc="-1" strike="noStrike">
              <a:solidFill>
                <a:srgbClr val="000000"/>
              </a:solidFill>
              <a:latin typeface="Arial"/>
            </a:endParaRPr>
          </a:p>
          <a:p>
            <a:pPr algn="ctr">
              <a:lnSpc>
                <a:spcPct val="100000"/>
              </a:lnSpc>
            </a:pPr>
            <a:r>
              <a:rPr b="1" lang="en-CH" sz="1600" spc="-1" strike="noStrike">
                <a:solidFill>
                  <a:srgbClr val="1e76b4"/>
                </a:solidFill>
                <a:latin typeface="Calibri"/>
                <a:ea typeface="DejaVu Sans"/>
              </a:rPr>
              <a:t>Slow scaling </a:t>
            </a:r>
            <a:br>
              <a:rPr sz="1600"/>
            </a:br>
            <a:r>
              <a:rPr b="1" lang="en-CH" sz="1600" spc="-1" strike="noStrike">
                <a:solidFill>
                  <a:srgbClr val="1e76b4"/>
                </a:solidFill>
                <a:latin typeface="Calibri"/>
                <a:ea typeface="DejaVu Sans"/>
              </a:rPr>
              <a:t>O(n</a:t>
            </a:r>
            <a:r>
              <a:rPr b="1" lang="en-CH" sz="1600" spc="-1" strike="noStrike" baseline="30000">
                <a:solidFill>
                  <a:srgbClr val="1e76b4"/>
                </a:solidFill>
                <a:latin typeface="Calibri"/>
                <a:ea typeface="DejaVu Sans"/>
              </a:rPr>
              <a:t>2</a:t>
            </a:r>
            <a:r>
              <a:rPr b="1" lang="en-CH" sz="1600" spc="-1" strike="noStrike">
                <a:solidFill>
                  <a:srgbClr val="1e76b4"/>
                </a:solidFill>
                <a:latin typeface="Calibri"/>
                <a:ea typeface="DejaVu Sans"/>
              </a:rPr>
              <a:t>)</a:t>
            </a:r>
            <a:endParaRPr b="0" lang="en-GB" sz="1600" spc="-1" strike="noStrike">
              <a:solidFill>
                <a:srgbClr val="000000"/>
              </a:solidFill>
              <a:latin typeface="Arial"/>
            </a:endParaRPr>
          </a:p>
        </p:txBody>
      </p:sp>
      <p:sp>
        <p:nvSpPr>
          <p:cNvPr id="362" name="TextBox 8"/>
          <p:cNvSpPr/>
          <p:nvPr/>
        </p:nvSpPr>
        <p:spPr>
          <a:xfrm>
            <a:off x="2027880" y="3454560"/>
            <a:ext cx="1517040" cy="819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1600" spc="-1" strike="noStrike">
                <a:solidFill>
                  <a:srgbClr val="ff7f0e"/>
                </a:solidFill>
                <a:latin typeface="Calibri"/>
                <a:ea typeface="DejaVu Sans"/>
              </a:rPr>
              <a:t>Slow execution</a:t>
            </a:r>
            <a:endParaRPr b="0" lang="en-GB" sz="1600" spc="-1" strike="noStrike">
              <a:solidFill>
                <a:srgbClr val="000000"/>
              </a:solidFill>
              <a:latin typeface="Arial"/>
            </a:endParaRPr>
          </a:p>
          <a:p>
            <a:pPr algn="ctr">
              <a:lnSpc>
                <a:spcPct val="100000"/>
              </a:lnSpc>
            </a:pPr>
            <a:r>
              <a:rPr b="1" lang="en-CH" sz="1600" spc="-1" strike="noStrike">
                <a:solidFill>
                  <a:srgbClr val="ff7f0e"/>
                </a:solidFill>
                <a:latin typeface="Calibri"/>
                <a:ea typeface="DejaVu Sans"/>
              </a:rPr>
              <a:t>Fast scaling </a:t>
            </a:r>
            <a:br>
              <a:rPr sz="1600"/>
            </a:br>
            <a:r>
              <a:rPr b="1" lang="en-CH" sz="1600" spc="-1" strike="noStrike">
                <a:solidFill>
                  <a:srgbClr val="ff7f0e"/>
                </a:solidFill>
                <a:latin typeface="Calibri"/>
                <a:ea typeface="DejaVu Sans"/>
              </a:rPr>
              <a:t>O(n log n)</a:t>
            </a:r>
            <a:endParaRPr b="0" lang="en-GB" sz="16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48A01CAD-6CEC-4DFD-80EA-5724D913EB72}"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Picture 1" descr=""/>
          <p:cNvPicPr/>
          <p:nvPr/>
        </p:nvPicPr>
        <p:blipFill>
          <a:blip r:embed="rId1"/>
          <a:stretch/>
        </p:blipFill>
        <p:spPr>
          <a:xfrm>
            <a:off x="986400" y="1484640"/>
            <a:ext cx="4655520" cy="4312440"/>
          </a:xfrm>
          <a:prstGeom prst="rect">
            <a:avLst/>
          </a:prstGeom>
          <a:ln w="0">
            <a:noFill/>
          </a:ln>
        </p:spPr>
      </p:pic>
      <p:sp>
        <p:nvSpPr>
          <p:cNvPr id="364"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7000"/>
          </a:bodyPr>
          <a:p>
            <a:pPr indent="0">
              <a:lnSpc>
                <a:spcPct val="90000"/>
              </a:lnSpc>
              <a:buNone/>
              <a:tabLst>
                <a:tab algn="l" pos="0"/>
              </a:tabLst>
            </a:pPr>
            <a:r>
              <a:rPr b="0" lang="en-CH" sz="4400" spc="-1" strike="noStrike">
                <a:solidFill>
                  <a:srgbClr val="000000"/>
                </a:solidFill>
                <a:latin typeface="Calibri Light"/>
              </a:rPr>
              <a:t>How does rewriting in C change the performance?</a:t>
            </a:r>
            <a:br>
              <a:rPr sz="4400"/>
            </a:br>
            <a:r>
              <a:rPr b="0" lang="en-CH" sz="3100" spc="-1" strike="noStrike">
                <a:solidFill>
                  <a:srgbClr val="000000"/>
                </a:solidFill>
                <a:latin typeface="Calibri Light"/>
              </a:rPr>
              <a:t>(rewriting in C, parallelization; same algorithm)</a:t>
            </a:r>
            <a:endParaRPr b="0" lang="en-GB" sz="3100" spc="-1" strike="noStrike">
              <a:solidFill>
                <a:srgbClr val="000000"/>
              </a:solidFill>
              <a:latin typeface="Arial"/>
            </a:endParaRPr>
          </a:p>
        </p:txBody>
      </p:sp>
      <p:sp>
        <p:nvSpPr>
          <p:cNvPr id="365" name="PlaceHolder 2"/>
          <p:cNvSpPr>
            <a:spLocks noGrp="1"/>
          </p:cNvSpPr>
          <p:nvPr>
            <p:ph type="dt" idx="38"/>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66" name="Picture 2" descr="Image"/>
          <p:cNvPicPr/>
          <p:nvPr/>
        </p:nvPicPr>
        <p:blipFill>
          <a:blip r:embed="rId2"/>
          <a:stretch/>
        </p:blipFill>
        <p:spPr>
          <a:xfrm>
            <a:off x="6888240" y="1484640"/>
            <a:ext cx="4521960" cy="4521960"/>
          </a:xfrm>
          <a:prstGeom prst="rect">
            <a:avLst/>
          </a:prstGeom>
          <a:ln w="0">
            <a:noFill/>
          </a:ln>
        </p:spPr>
      </p:pic>
      <p:sp>
        <p:nvSpPr>
          <p:cNvPr id="367" name="TextBox 6"/>
          <p:cNvSpPr/>
          <p:nvPr/>
        </p:nvSpPr>
        <p:spPr>
          <a:xfrm>
            <a:off x="8153280" y="1946880"/>
            <a:ext cx="16484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Fast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a:t>
            </a:r>
            <a:r>
              <a:rPr b="1" lang="en-CH" sz="2400" spc="-1" strike="noStrike" baseline="30000">
                <a:solidFill>
                  <a:srgbClr val="ffff00"/>
                </a:solidFill>
                <a:latin typeface="Calibri"/>
                <a:ea typeface="DejaVu Sans"/>
              </a:rPr>
              <a:t>2</a:t>
            </a:r>
            <a:r>
              <a:rPr b="1" lang="en-CH" sz="2400" spc="-1" strike="noStrike">
                <a:solidFill>
                  <a:srgbClr val="ffff00"/>
                </a:solidFill>
                <a:latin typeface="Calibri"/>
                <a:ea typeface="DejaVu Sans"/>
              </a:rPr>
              <a:t>)</a:t>
            </a:r>
            <a:endParaRPr b="0" lang="en-GB" sz="2400" spc="-1" strike="noStrike">
              <a:solidFill>
                <a:srgbClr val="000000"/>
              </a:solidFill>
              <a:latin typeface="Arial"/>
            </a:endParaRPr>
          </a:p>
        </p:txBody>
      </p:sp>
      <p:sp>
        <p:nvSpPr>
          <p:cNvPr id="368" name="Down Arrow 13"/>
          <p:cNvSpPr/>
          <p:nvPr/>
        </p:nvSpPr>
        <p:spPr>
          <a:xfrm>
            <a:off x="4439880" y="3256200"/>
            <a:ext cx="273240" cy="587880"/>
          </a:xfrm>
          <a:prstGeom prst="downArrow">
            <a:avLst>
              <a:gd name="adj1" fmla="val 50000"/>
              <a:gd name="adj2" fmla="val 50000"/>
            </a:avLst>
          </a:prstGeom>
          <a:solidFill>
            <a:srgbClr val="2076b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CH" sz="1800" spc="-1" strike="noStrike">
              <a:solidFill>
                <a:schemeClr val="lt1"/>
              </a:solidFill>
              <a:latin typeface="Calibri"/>
              <a:ea typeface="DejaVu Sans"/>
            </a:endParaRPr>
          </a:p>
        </p:txBody>
      </p:sp>
      <p:sp>
        <p:nvSpPr>
          <p:cNvPr id="369" name="Down Arrow 14"/>
          <p:cNvSpPr/>
          <p:nvPr/>
        </p:nvSpPr>
        <p:spPr>
          <a:xfrm>
            <a:off x="3901680" y="3933000"/>
            <a:ext cx="273240" cy="382320"/>
          </a:xfrm>
          <a:prstGeom prst="downArrow">
            <a:avLst>
              <a:gd name="adj1" fmla="val 50000"/>
              <a:gd name="adj2" fmla="val 50000"/>
            </a:avLst>
          </a:prstGeom>
          <a:solidFill>
            <a:srgbClr val="2076b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CH" sz="1800" spc="-1" strike="noStrike">
              <a:solidFill>
                <a:schemeClr val="lt1"/>
              </a:solidFill>
              <a:latin typeface="Calibri"/>
              <a:ea typeface="DejaVu Sans"/>
            </a:endParaRPr>
          </a:p>
        </p:txBody>
      </p:sp>
      <p:sp>
        <p:nvSpPr>
          <p:cNvPr id="370" name="Down Arrow 15"/>
          <p:cNvSpPr/>
          <p:nvPr/>
        </p:nvSpPr>
        <p:spPr>
          <a:xfrm>
            <a:off x="4934880" y="2565000"/>
            <a:ext cx="273240" cy="810000"/>
          </a:xfrm>
          <a:prstGeom prst="downArrow">
            <a:avLst>
              <a:gd name="adj1" fmla="val 50000"/>
              <a:gd name="adj2" fmla="val 50000"/>
            </a:avLst>
          </a:prstGeom>
          <a:solidFill>
            <a:srgbClr val="2076b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CH" sz="1800" spc="-1" strike="noStrike">
              <a:solidFill>
                <a:schemeClr val="lt1"/>
              </a:solidFill>
              <a:latin typeface="Calibri"/>
              <a:ea typeface="DejaVu Sans"/>
            </a:endParaRPr>
          </a:p>
        </p:txBody>
      </p:sp>
      <p:sp>
        <p:nvSpPr>
          <p:cNvPr id="371" name="TextBox 2"/>
          <p:cNvSpPr/>
          <p:nvPr/>
        </p:nvSpPr>
        <p:spPr>
          <a:xfrm>
            <a:off x="9306000" y="3013560"/>
            <a:ext cx="189900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Regular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 log n)</a:t>
            </a:r>
            <a:endParaRPr b="0" lang="en-GB" sz="2400" spc="-1" strike="noStrike">
              <a:solidFill>
                <a:srgbClr val="000000"/>
              </a:solidFill>
              <a:latin typeface="Arial"/>
            </a:endParaRPr>
          </a:p>
        </p:txBody>
      </p:sp>
      <p:sp>
        <p:nvSpPr>
          <p:cNvPr id="372" name="TextBox 8"/>
          <p:cNvSpPr/>
          <p:nvPr/>
        </p:nvSpPr>
        <p:spPr>
          <a:xfrm>
            <a:off x="5205600" y="1977120"/>
            <a:ext cx="1614240" cy="1063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1600" spc="-1" strike="noStrike">
                <a:solidFill>
                  <a:srgbClr val="1e76b4"/>
                </a:solidFill>
                <a:latin typeface="Calibri"/>
                <a:ea typeface="DejaVu Sans"/>
              </a:rPr>
              <a:t>Faster language increases performance for fixed N</a:t>
            </a:r>
            <a:endParaRPr b="0" lang="en-GB" sz="16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D8CFB09E-08F9-4FB9-AE6D-7F6B4DDACEB4}"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Picture 16" descr=""/>
          <p:cNvPicPr/>
          <p:nvPr/>
        </p:nvPicPr>
        <p:blipFill>
          <a:blip r:embed="rId1"/>
          <a:stretch/>
        </p:blipFill>
        <p:spPr>
          <a:xfrm>
            <a:off x="986400" y="1484640"/>
            <a:ext cx="4708080" cy="4312440"/>
          </a:xfrm>
          <a:prstGeom prst="rect">
            <a:avLst/>
          </a:prstGeom>
          <a:ln w="0">
            <a:noFill/>
          </a:ln>
        </p:spPr>
      </p:pic>
      <p:sp>
        <p:nvSpPr>
          <p:cNvPr id="374"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7000"/>
          </a:bodyPr>
          <a:p>
            <a:pPr indent="0">
              <a:lnSpc>
                <a:spcPct val="90000"/>
              </a:lnSpc>
              <a:buNone/>
              <a:tabLst>
                <a:tab algn="l" pos="0"/>
              </a:tabLst>
            </a:pPr>
            <a:r>
              <a:rPr b="0" lang="en-CH" sz="4400" spc="-1" strike="noStrike">
                <a:solidFill>
                  <a:srgbClr val="000000"/>
                </a:solidFill>
                <a:latin typeface="Calibri Light"/>
              </a:rPr>
              <a:t>How does rewriting in C change the performance?</a:t>
            </a:r>
            <a:br>
              <a:rPr sz="4400"/>
            </a:br>
            <a:r>
              <a:rPr b="0" lang="en-CH" sz="3100" spc="-1" strike="noStrike">
                <a:solidFill>
                  <a:srgbClr val="000000"/>
                </a:solidFill>
                <a:latin typeface="Calibri Light"/>
              </a:rPr>
              <a:t>(rewriting in C, parallelization; same algorithm)</a:t>
            </a:r>
            <a:endParaRPr b="0" lang="en-GB" sz="3100" spc="-1" strike="noStrike">
              <a:solidFill>
                <a:srgbClr val="000000"/>
              </a:solidFill>
              <a:latin typeface="Arial"/>
            </a:endParaRPr>
          </a:p>
        </p:txBody>
      </p:sp>
      <p:sp>
        <p:nvSpPr>
          <p:cNvPr id="375" name="PlaceHolder 2"/>
          <p:cNvSpPr>
            <a:spLocks noGrp="1"/>
          </p:cNvSpPr>
          <p:nvPr>
            <p:ph type="dt" idx="39"/>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76" name="Picture 2" descr="Image"/>
          <p:cNvPicPr/>
          <p:nvPr/>
        </p:nvPicPr>
        <p:blipFill>
          <a:blip r:embed="rId2"/>
          <a:stretch/>
        </p:blipFill>
        <p:spPr>
          <a:xfrm>
            <a:off x="6888240" y="1484640"/>
            <a:ext cx="4521960" cy="4521960"/>
          </a:xfrm>
          <a:prstGeom prst="rect">
            <a:avLst/>
          </a:prstGeom>
          <a:ln w="0">
            <a:noFill/>
          </a:ln>
        </p:spPr>
      </p:pic>
      <p:sp>
        <p:nvSpPr>
          <p:cNvPr id="377" name="TextBox 6"/>
          <p:cNvSpPr/>
          <p:nvPr/>
        </p:nvSpPr>
        <p:spPr>
          <a:xfrm>
            <a:off x="8153280" y="1946880"/>
            <a:ext cx="16484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Fast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a:t>
            </a:r>
            <a:r>
              <a:rPr b="1" lang="en-CH" sz="2400" spc="-1" strike="noStrike" baseline="30000">
                <a:solidFill>
                  <a:srgbClr val="ffff00"/>
                </a:solidFill>
                <a:latin typeface="Calibri"/>
                <a:ea typeface="DejaVu Sans"/>
              </a:rPr>
              <a:t>2</a:t>
            </a:r>
            <a:r>
              <a:rPr b="1" lang="en-CH" sz="2400" spc="-1" strike="noStrike">
                <a:solidFill>
                  <a:srgbClr val="ffff00"/>
                </a:solidFill>
                <a:latin typeface="Calibri"/>
                <a:ea typeface="DejaVu Sans"/>
              </a:rPr>
              <a:t>)</a:t>
            </a:r>
            <a:endParaRPr b="0" lang="en-GB" sz="2400" spc="-1" strike="noStrike">
              <a:solidFill>
                <a:srgbClr val="000000"/>
              </a:solidFill>
              <a:latin typeface="Arial"/>
            </a:endParaRPr>
          </a:p>
        </p:txBody>
      </p:sp>
      <p:sp>
        <p:nvSpPr>
          <p:cNvPr id="378" name="TextBox 1"/>
          <p:cNvSpPr/>
          <p:nvPr/>
        </p:nvSpPr>
        <p:spPr>
          <a:xfrm>
            <a:off x="9306000" y="3013560"/>
            <a:ext cx="189900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Regular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 log n)</a:t>
            </a:r>
            <a:endParaRPr b="0" lang="en-GB" sz="2400" spc="-1" strike="noStrike">
              <a:solidFill>
                <a:srgbClr val="000000"/>
              </a:solidFill>
              <a:latin typeface="Arial"/>
            </a:endParaRPr>
          </a:p>
        </p:txBody>
      </p:sp>
      <p:sp>
        <p:nvSpPr>
          <p:cNvPr id="379" name="Rectangle 2"/>
          <p:cNvSpPr/>
          <p:nvPr/>
        </p:nvSpPr>
        <p:spPr>
          <a:xfrm>
            <a:off x="1919520" y="4077000"/>
            <a:ext cx="1799640" cy="115128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CH" sz="1800" spc="-1" strike="noStrike">
              <a:solidFill>
                <a:schemeClr val="lt1"/>
              </a:solidFill>
              <a:latin typeface="Calibri"/>
              <a:ea typeface="DejaVu Sans"/>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109A3082-A5D4-44AB-B339-1628DDC79F9A}"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16" descr=""/>
          <p:cNvPicPr/>
          <p:nvPr/>
        </p:nvPicPr>
        <p:blipFill>
          <a:blip r:embed="rId1"/>
          <a:stretch/>
        </p:blipFill>
        <p:spPr>
          <a:xfrm>
            <a:off x="986400" y="1484640"/>
            <a:ext cx="4708080" cy="4312440"/>
          </a:xfrm>
          <a:prstGeom prst="rect">
            <a:avLst/>
          </a:prstGeom>
          <a:ln w="0">
            <a:noFill/>
          </a:ln>
        </p:spPr>
      </p:pic>
      <p:sp>
        <p:nvSpPr>
          <p:cNvPr id="381"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7000"/>
          </a:bodyPr>
          <a:p>
            <a:pPr indent="0">
              <a:lnSpc>
                <a:spcPct val="90000"/>
              </a:lnSpc>
              <a:buNone/>
              <a:tabLst>
                <a:tab algn="l" pos="0"/>
              </a:tabLst>
            </a:pPr>
            <a:r>
              <a:rPr b="0" lang="en-CH" sz="4400" spc="-1" strike="noStrike">
                <a:solidFill>
                  <a:srgbClr val="000000"/>
                </a:solidFill>
                <a:latin typeface="Calibri Light"/>
              </a:rPr>
              <a:t>How does rewriting in C change the performance?</a:t>
            </a:r>
            <a:br>
              <a:rPr sz="4400"/>
            </a:br>
            <a:r>
              <a:rPr b="0" lang="en-CH" sz="3100" spc="-1" strike="noStrike">
                <a:solidFill>
                  <a:srgbClr val="000000"/>
                </a:solidFill>
                <a:latin typeface="Calibri Light"/>
              </a:rPr>
              <a:t>(rewriting in C, parallelization; same algorithm)</a:t>
            </a:r>
            <a:endParaRPr b="0" lang="en-GB" sz="3100" spc="-1" strike="noStrike">
              <a:solidFill>
                <a:srgbClr val="000000"/>
              </a:solidFill>
              <a:latin typeface="Arial"/>
            </a:endParaRPr>
          </a:p>
        </p:txBody>
      </p:sp>
      <p:sp>
        <p:nvSpPr>
          <p:cNvPr id="382" name="PlaceHolder 2"/>
          <p:cNvSpPr>
            <a:spLocks noGrp="1"/>
          </p:cNvSpPr>
          <p:nvPr>
            <p:ph type="dt" idx="40"/>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383" name="Picture 2" descr="Image"/>
          <p:cNvPicPr/>
          <p:nvPr/>
        </p:nvPicPr>
        <p:blipFill>
          <a:blip r:embed="rId2"/>
          <a:stretch/>
        </p:blipFill>
        <p:spPr>
          <a:xfrm>
            <a:off x="6888240" y="1484640"/>
            <a:ext cx="4521960" cy="4521960"/>
          </a:xfrm>
          <a:prstGeom prst="rect">
            <a:avLst/>
          </a:prstGeom>
          <a:ln w="0">
            <a:noFill/>
          </a:ln>
        </p:spPr>
      </p:pic>
      <p:sp>
        <p:nvSpPr>
          <p:cNvPr id="384" name="TextBox 6"/>
          <p:cNvSpPr/>
          <p:nvPr/>
        </p:nvSpPr>
        <p:spPr>
          <a:xfrm>
            <a:off x="8153280" y="1946880"/>
            <a:ext cx="164844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Fast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a:t>
            </a:r>
            <a:r>
              <a:rPr b="1" lang="en-CH" sz="2400" spc="-1" strike="noStrike" baseline="30000">
                <a:solidFill>
                  <a:srgbClr val="ffff00"/>
                </a:solidFill>
                <a:latin typeface="Calibri"/>
                <a:ea typeface="DejaVu Sans"/>
              </a:rPr>
              <a:t>2</a:t>
            </a:r>
            <a:r>
              <a:rPr b="1" lang="en-CH" sz="2400" spc="-1" strike="noStrike">
                <a:solidFill>
                  <a:srgbClr val="ffff00"/>
                </a:solidFill>
                <a:latin typeface="Calibri"/>
                <a:ea typeface="DejaVu Sans"/>
              </a:rPr>
              <a:t>)</a:t>
            </a:r>
            <a:endParaRPr b="0" lang="en-GB" sz="2400" spc="-1" strike="noStrike">
              <a:solidFill>
                <a:srgbClr val="000000"/>
              </a:solidFill>
              <a:latin typeface="Arial"/>
            </a:endParaRPr>
          </a:p>
        </p:txBody>
      </p:sp>
      <p:sp>
        <p:nvSpPr>
          <p:cNvPr id="385" name="TextBox 2"/>
          <p:cNvSpPr/>
          <p:nvPr/>
        </p:nvSpPr>
        <p:spPr>
          <a:xfrm>
            <a:off x="9306000" y="3013560"/>
            <a:ext cx="189900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CH" sz="2400" spc="-1" strike="noStrike">
                <a:solidFill>
                  <a:srgbClr val="ffff00"/>
                </a:solidFill>
                <a:latin typeface="Calibri"/>
                <a:ea typeface="DejaVu Sans"/>
              </a:rPr>
              <a:t>Regular code</a:t>
            </a:r>
            <a:endParaRPr b="0" lang="en-GB" sz="2400" spc="-1" strike="noStrike">
              <a:solidFill>
                <a:srgbClr val="000000"/>
              </a:solidFill>
              <a:latin typeface="Arial"/>
            </a:endParaRPr>
          </a:p>
          <a:p>
            <a:pPr algn="ctr">
              <a:lnSpc>
                <a:spcPct val="100000"/>
              </a:lnSpc>
            </a:pPr>
            <a:r>
              <a:rPr b="1" lang="en-CH" sz="2400" spc="-1" strike="noStrike">
                <a:solidFill>
                  <a:srgbClr val="ffff00"/>
                </a:solidFill>
                <a:latin typeface="Calibri"/>
                <a:ea typeface="DejaVu Sans"/>
              </a:rPr>
              <a:t>O(n log n)</a:t>
            </a:r>
            <a:endParaRPr b="0" lang="en-GB" sz="2400" spc="-1" strike="noStrike">
              <a:solidFill>
                <a:srgbClr val="000000"/>
              </a:solidFill>
              <a:latin typeface="Arial"/>
            </a:endParaRPr>
          </a:p>
        </p:txBody>
      </p:sp>
      <p:sp>
        <p:nvSpPr>
          <p:cNvPr id="386" name="Rectangle 7"/>
          <p:cNvSpPr/>
          <p:nvPr/>
        </p:nvSpPr>
        <p:spPr>
          <a:xfrm>
            <a:off x="1919520" y="4077000"/>
            <a:ext cx="1799640" cy="115128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CH" sz="1800" spc="-1" strike="noStrike">
              <a:solidFill>
                <a:schemeClr val="lt1"/>
              </a:solidFill>
              <a:latin typeface="Calibri"/>
              <a:ea typeface="DejaVu Sans"/>
            </a:endParaRPr>
          </a:p>
        </p:txBody>
      </p:sp>
      <p:sp>
        <p:nvSpPr>
          <p:cNvPr id="387" name="TextBox 1"/>
          <p:cNvSpPr/>
          <p:nvPr/>
        </p:nvSpPr>
        <p:spPr>
          <a:xfrm>
            <a:off x="2563200" y="2133000"/>
            <a:ext cx="3233520" cy="2284200"/>
          </a:xfrm>
          <a:custGeom>
            <a:avLst/>
            <a:gdLst>
              <a:gd name="textAreaLeft" fmla="*/ 0 w 3233520"/>
              <a:gd name="textAreaRight" fmla="*/ 3234240 w 3233520"/>
              <a:gd name="textAreaTop" fmla="*/ 0 h 2284200"/>
              <a:gd name="textAreaBottom" fmla="*/ 2284920 h 2284200"/>
            </a:gdLst>
            <a:ahLst/>
            <a:rect l="textAreaLeft" t="textAreaTop" r="textAreaRight" b="textAreaBottom"/>
            <a:pathLst>
              <a:path fill="none" w="3234271" h="2380332">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stroke="0" w="3234271" h="2380332">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rgbClr val="000000"/>
            </a:solidFill>
            <a:round/>
          </a:ln>
        </p:spPr>
        <p:style>
          <a:lnRef idx="0"/>
          <a:fillRef idx="0"/>
          <a:effectRef idx="0"/>
          <a:fontRef idx="minor"/>
        </p:style>
        <p:txBody>
          <a:bodyPr lIns="90000" rIns="90000" tIns="45000" bIns="45000" anchor="t">
            <a:spAutoFit/>
          </a:bodyPr>
          <a:p>
            <a:pPr>
              <a:lnSpc>
                <a:spcPct val="100000"/>
              </a:lnSpc>
            </a:pPr>
            <a:r>
              <a:rPr b="0" lang="en-CH" sz="2400" spc="-1" strike="noStrike">
                <a:solidFill>
                  <a:srgbClr val="000000"/>
                </a:solidFill>
                <a:latin typeface="Calibri"/>
                <a:ea typeface="DejaVu Sans"/>
              </a:rPr>
              <a:t>We need to distinguish between “fast” in absolute terms for a fixed problem size, and “fast” in the sense of how well it scales</a:t>
            </a:r>
            <a:endParaRPr b="0" lang="en-GB" sz="24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4137E85B-8A76-4BDE-A2F3-6086DEABBB6A}"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rmAutofit fontScale="82000"/>
          </a:bodyPr>
          <a:p>
            <a:pPr indent="0">
              <a:lnSpc>
                <a:spcPct val="90000"/>
              </a:lnSpc>
              <a:buNone/>
              <a:tabLst>
                <a:tab algn="l" pos="0"/>
              </a:tabLst>
            </a:pPr>
            <a:r>
              <a:rPr b="0" lang="en-CH" sz="4400" spc="-1" strike="noStrike">
                <a:solidFill>
                  <a:srgbClr val="000000"/>
                </a:solidFill>
                <a:latin typeface="Calibri Light"/>
              </a:rPr>
              <a:t>Things one thinks about when thinking about data</a:t>
            </a:r>
            <a:endParaRPr b="0" lang="en-GB" sz="4400" spc="-1" strike="noStrike">
              <a:solidFill>
                <a:srgbClr val="000000"/>
              </a:solidFill>
              <a:latin typeface="Arial"/>
            </a:endParaRPr>
          </a:p>
        </p:txBody>
      </p:sp>
      <p:sp>
        <p:nvSpPr>
          <p:cNvPr id="145" name="PlaceHolder 2"/>
          <p:cNvSpPr>
            <a:spLocks noGrp="1"/>
          </p:cNvSpPr>
          <p:nvPr>
            <p:ph type="dt" idx="14"/>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pSp>
        <p:nvGrpSpPr>
          <p:cNvPr id="146" name="Group 2"/>
          <p:cNvGrpSpPr/>
          <p:nvPr/>
        </p:nvGrpSpPr>
        <p:grpSpPr>
          <a:xfrm>
            <a:off x="4676400" y="1440000"/>
            <a:ext cx="2838600" cy="4302720"/>
            <a:chOff x="4676400" y="1440000"/>
            <a:chExt cx="2838600" cy="4302720"/>
          </a:xfrm>
        </p:grpSpPr>
        <p:sp>
          <p:nvSpPr>
            <p:cNvPr id="147" name="Rectangle 6"/>
            <p:cNvSpPr/>
            <p:nvPr/>
          </p:nvSpPr>
          <p:spPr>
            <a:xfrm>
              <a:off x="4676400" y="2287080"/>
              <a:ext cx="2838600" cy="3455640"/>
            </a:xfrm>
            <a:prstGeom prst="rect">
              <a:avLst/>
            </a:prstGeom>
            <a:solidFill>
              <a:schemeClr val="accent1">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Size</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Access ease</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CH" sz="2400" spc="-1" strike="noStrike">
                  <a:solidFill>
                    <a:srgbClr val="000000"/>
                  </a:solidFill>
                  <a:latin typeface="Calibri"/>
                  <a:ea typeface="DejaVu Sans"/>
                </a:rPr>
                <a:t>Access time</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sp>
          <p:nvSpPr>
            <p:cNvPr id="148" name="Rectangle 7"/>
            <p:cNvSpPr/>
            <p:nvPr/>
          </p:nvSpPr>
          <p:spPr>
            <a:xfrm>
              <a:off x="4676400" y="1440000"/>
              <a:ext cx="2838600" cy="846360"/>
            </a:xfrm>
            <a:prstGeom prst="rect">
              <a:avLst/>
            </a:prstGeom>
            <a:solidFill>
              <a:schemeClr val="accent1">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Storage</a:t>
              </a:r>
              <a:endParaRPr b="0" lang="en-GB" sz="2400" spc="-1" strike="noStrike">
                <a:solidFill>
                  <a:srgbClr val="000000"/>
                </a:solidFill>
                <a:latin typeface="Arial"/>
              </a:endParaRPr>
            </a:p>
          </p:txBody>
        </p:sp>
      </p:grpSp>
      <p:grpSp>
        <p:nvGrpSpPr>
          <p:cNvPr id="149" name="Group 17"/>
          <p:cNvGrpSpPr/>
          <p:nvPr/>
        </p:nvGrpSpPr>
        <p:grpSpPr>
          <a:xfrm>
            <a:off x="1078200" y="1440000"/>
            <a:ext cx="2838600" cy="4302720"/>
            <a:chOff x="1078200" y="1440000"/>
            <a:chExt cx="2838600" cy="4302720"/>
          </a:xfrm>
        </p:grpSpPr>
        <p:sp>
          <p:nvSpPr>
            <p:cNvPr id="150" name="Rectangle 18"/>
            <p:cNvSpPr/>
            <p:nvPr/>
          </p:nvSpPr>
          <p:spPr>
            <a:xfrm>
              <a:off x="1078200" y="2287080"/>
              <a:ext cx="2838600" cy="3455640"/>
            </a:xfrm>
            <a:prstGeom prst="rect">
              <a:avLst/>
            </a:prstGeom>
            <a:solidFill>
              <a:schemeClr val="accent6">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Efficient processing </a:t>
              </a:r>
              <a:br>
                <a:rPr sz="2400"/>
              </a:br>
              <a:r>
                <a:rPr b="0" lang="en-US" sz="2400" spc="-1" strike="noStrike">
                  <a:solidFill>
                    <a:srgbClr val="000000"/>
                  </a:solidFill>
                  <a:latin typeface="Calibri"/>
                  <a:ea typeface="DejaVu Sans"/>
                </a:rPr>
                <a:t>(no for-loops!)</a:t>
              </a:r>
              <a:br>
                <a:rPr sz="2400"/>
              </a:br>
              <a:r>
                <a:rPr b="0" lang="en-US" sz="2400" spc="-1" strike="noStrike">
                  <a:solidFill>
                    <a:srgbClr val="000000"/>
                  </a:solidFill>
                  <a:latin typeface="Calibri"/>
                  <a:ea typeface="DejaVu Sans"/>
                </a:rPr>
                <a:t> </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Organizing data so that analyses are easy</a:t>
              </a:r>
              <a:endParaRPr b="0" lang="en-GB" sz="2400" spc="-1" strike="noStrike">
                <a:solidFill>
                  <a:srgbClr val="000000"/>
                </a:solidFill>
                <a:latin typeface="Arial"/>
              </a:endParaRPr>
            </a:p>
          </p:txBody>
        </p:sp>
        <p:sp>
          <p:nvSpPr>
            <p:cNvPr id="151" name="Rectangle 19"/>
            <p:cNvSpPr/>
            <p:nvPr/>
          </p:nvSpPr>
          <p:spPr>
            <a:xfrm>
              <a:off x="1078200" y="1440000"/>
              <a:ext cx="2838600" cy="846360"/>
            </a:xfrm>
            <a:prstGeom prst="rect">
              <a:avLst/>
            </a:prstGeom>
            <a:solidFill>
              <a:schemeClr val="accent6">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Processing</a:t>
              </a:r>
              <a:endParaRPr b="0" lang="en-GB" sz="2400" spc="-1" strike="noStrike">
                <a:solidFill>
                  <a:srgbClr val="000000"/>
                </a:solidFill>
                <a:latin typeface="Arial"/>
              </a:endParaRPr>
            </a:p>
          </p:txBody>
        </p:sp>
      </p:grpSp>
      <p:grpSp>
        <p:nvGrpSpPr>
          <p:cNvPr id="152" name="Group 20"/>
          <p:cNvGrpSpPr/>
          <p:nvPr/>
        </p:nvGrpSpPr>
        <p:grpSpPr>
          <a:xfrm>
            <a:off x="8274600" y="1440000"/>
            <a:ext cx="2838600" cy="4302720"/>
            <a:chOff x="8274600" y="1440000"/>
            <a:chExt cx="2838600" cy="4302720"/>
          </a:xfrm>
        </p:grpSpPr>
        <p:sp>
          <p:nvSpPr>
            <p:cNvPr id="153" name="Rectangle 21"/>
            <p:cNvSpPr/>
            <p:nvPr/>
          </p:nvSpPr>
          <p:spPr>
            <a:xfrm>
              <a:off x="8274600" y="2219760"/>
              <a:ext cx="2838600" cy="3522960"/>
            </a:xfrm>
            <a:prstGeom prst="rect">
              <a:avLst/>
            </a:prstGeom>
            <a:solidFill>
              <a:schemeClr val="accent2">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Versioning</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Lineage tracing (which script / other data was used to generate this?)</a:t>
              </a:r>
              <a:endParaRPr b="0" lang="en-GB" sz="2400" spc="-1" strike="noStrike">
                <a:solidFill>
                  <a:srgbClr val="000000"/>
                </a:solidFill>
                <a:latin typeface="Arial"/>
              </a:endParaRPr>
            </a:p>
            <a:p>
              <a:pPr marL="285840" indent="-285840">
                <a:lnSpc>
                  <a:spcPct val="100000"/>
                </a:lnSpc>
                <a:buClr>
                  <a:srgbClr val="000000"/>
                </a:buClr>
                <a:buFont typeface="Arial"/>
                <a:buChar char="•"/>
              </a:pPr>
              <a:r>
                <a:rPr b="0" lang="en-US" sz="2400" spc="-1" strike="noStrike">
                  <a:solidFill>
                    <a:srgbClr val="000000"/>
                  </a:solidFill>
                  <a:latin typeface="Calibri"/>
                  <a:ea typeface="DejaVu Sans"/>
                </a:rPr>
                <a:t>Ease of sharing</a:t>
              </a:r>
              <a:endParaRPr b="0" lang="en-GB" sz="2400" spc="-1" strike="noStrike">
                <a:solidFill>
                  <a:srgbClr val="000000"/>
                </a:solidFill>
                <a:latin typeface="Arial"/>
              </a:endParaRPr>
            </a:p>
          </p:txBody>
        </p:sp>
        <p:sp>
          <p:nvSpPr>
            <p:cNvPr id="154" name="Rectangle 22"/>
            <p:cNvSpPr/>
            <p:nvPr/>
          </p:nvSpPr>
          <p:spPr>
            <a:xfrm>
              <a:off x="8274600" y="1440000"/>
              <a:ext cx="2838600" cy="779040"/>
            </a:xfrm>
            <a:prstGeom prst="rect">
              <a:avLst/>
            </a:prstGeom>
            <a:solidFill>
              <a:schemeClr val="accent2">
                <a:lumMod val="60000"/>
                <a:lumOff val="40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a:lnSpc>
                  <a:spcPct val="100000"/>
                </a:lnSpc>
              </a:pPr>
              <a:r>
                <a:rPr b="1" lang="en-CH" sz="2400" spc="-1" strike="noStrike">
                  <a:solidFill>
                    <a:srgbClr val="000000"/>
                  </a:solidFill>
                  <a:latin typeface="Calibri"/>
                  <a:ea typeface="DejaVu Sans"/>
                </a:rPr>
                <a:t>Reproducibility and collaboration</a:t>
              </a:r>
              <a:endParaRPr b="0" lang="en-GB" sz="2400" spc="-1" strike="noStrike">
                <a:solidFill>
                  <a:srgbClr val="000000"/>
                </a:solidFill>
                <a:latin typeface="Arial"/>
              </a:endParaRPr>
            </a:p>
          </p:txBody>
        </p:sp>
      </p:grpSp>
      <p:sp>
        <p:nvSpPr>
          <p:cNvPr id="155" name="Rectangle 10"/>
          <p:cNvSpPr/>
          <p:nvPr/>
        </p:nvSpPr>
        <p:spPr>
          <a:xfrm>
            <a:off x="767520" y="1132920"/>
            <a:ext cx="3527640" cy="4959720"/>
          </a:xfrm>
          <a:prstGeom prst="rect">
            <a:avLst/>
          </a:prstGeom>
          <a:solidFill>
            <a:srgbClr val="ffff00">
              <a:alpha val="23000"/>
            </a:srgb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4" name="PlaceHolder 3"/>
          <p:cNvSpPr>
            <a:spLocks noGrp="1"/>
          </p:cNvSpPr>
          <p:nvPr>
            <p:ph type="ftr" idx="4"/>
          </p:nvPr>
        </p:nvSpPr>
        <p:spPr/>
        <p:txBody>
          <a:bodyPr/>
          <a:p>
            <a:r>
              <a:t>Data, v1.0</a:t>
            </a:r>
          </a:p>
        </p:txBody>
      </p:sp>
      <p:sp>
        <p:nvSpPr>
          <p:cNvPr id="5" name="PlaceHolder 4"/>
          <p:cNvSpPr>
            <a:spLocks noGrp="1"/>
          </p:cNvSpPr>
          <p:nvPr>
            <p:ph type="sldNum" idx="5"/>
          </p:nvPr>
        </p:nvSpPr>
        <p:spPr/>
        <p:txBody>
          <a:bodyPr/>
          <a:p>
            <a:fld id="{99F207FD-DA88-4067-85C5-66F73AEEF985}"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2709000"/>
            <a:ext cx="10514880" cy="902880"/>
          </a:xfrm>
          <a:prstGeom prst="rect">
            <a:avLst/>
          </a:prstGeom>
          <a:noFill/>
          <a:ln w="0">
            <a:noFill/>
          </a:ln>
        </p:spPr>
        <p:txBody>
          <a:bodyPr lIns="0" rIns="0" tIns="0" bIns="0" anchor="ctr">
            <a:normAutofit fontScale="61000"/>
          </a:bodyPr>
          <a:p>
            <a:pPr indent="0" algn="ctr">
              <a:lnSpc>
                <a:spcPct val="90000"/>
              </a:lnSpc>
              <a:buNone/>
              <a:tabLst>
                <a:tab algn="l" pos="0"/>
              </a:tabLst>
            </a:pPr>
            <a:r>
              <a:rPr b="0" lang="en-CH" sz="5400" spc="-1" strike="noStrike">
                <a:solidFill>
                  <a:srgbClr val="000000"/>
                </a:solidFill>
                <a:latin typeface="Calibri Light"/>
              </a:rPr>
              <a:t>COMING UP NEXT: </a:t>
            </a:r>
            <a:br>
              <a:rPr sz="5400"/>
            </a:br>
            <a:r>
              <a:rPr b="0" lang="en-CH" sz="5400" spc="-1" strike="noStrike">
                <a:solidFill>
                  <a:srgbClr val="000000"/>
                </a:solidFill>
                <a:latin typeface="Calibri Light"/>
              </a:rPr>
              <a:t>NumPy and the array data structure</a:t>
            </a:r>
            <a:endParaRPr b="0" lang="en-GB" sz="5400" spc="-1" strike="noStrike">
              <a:solidFill>
                <a:srgbClr val="000000"/>
              </a:solidFill>
              <a:latin typeface="Arial"/>
            </a:endParaRPr>
          </a:p>
        </p:txBody>
      </p:sp>
      <p:sp>
        <p:nvSpPr>
          <p:cNvPr id="389" name="PlaceHolder 2"/>
          <p:cNvSpPr>
            <a:spLocks noGrp="1"/>
          </p:cNvSpPr>
          <p:nvPr>
            <p:ph type="dt" idx="41"/>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E6739C19-140F-4E87-9954-00E0652A18C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dt" idx="42"/>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3" name="PlaceHolder 2"/>
          <p:cNvSpPr>
            <a:spLocks noGrp="1"/>
          </p:cNvSpPr>
          <p:nvPr>
            <p:ph type="ftr" idx="1"/>
          </p:nvPr>
        </p:nvSpPr>
        <p:spPr/>
        <p:txBody>
          <a:bodyPr/>
          <a:p>
            <a:r>
              <a:t>Data, v1.0</a:t>
            </a:r>
          </a:p>
        </p:txBody>
      </p:sp>
      <p:sp>
        <p:nvSpPr>
          <p:cNvPr id="4" name="PlaceHolder 3"/>
          <p:cNvSpPr>
            <a:spLocks noGrp="1"/>
          </p:cNvSpPr>
          <p:nvPr>
            <p:ph type="sldNum" idx="2"/>
          </p:nvPr>
        </p:nvSpPr>
        <p:spPr/>
        <p:txBody>
          <a:bodyPr/>
          <a:p>
            <a:fld id="{F65B5567-2205-46B4-9EE3-A8220E509968}"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407520" y="229320"/>
            <a:ext cx="11376720" cy="902880"/>
          </a:xfrm>
          <a:prstGeom prst="rect">
            <a:avLst/>
          </a:prstGeom>
          <a:noFill/>
          <a:ln w="0">
            <a:noFill/>
          </a:ln>
        </p:spPr>
        <p:txBody>
          <a:bodyPr lIns="90000" rIns="90000" tIns="45000" bIns="45000" anchor="ctr">
            <a:noAutofit/>
          </a:bodyPr>
          <a:p>
            <a:pPr indent="0">
              <a:lnSpc>
                <a:spcPct val="90000"/>
              </a:lnSpc>
              <a:buNone/>
              <a:tabLst>
                <a:tab algn="l" pos="0"/>
              </a:tabLst>
            </a:pPr>
            <a:r>
              <a:rPr b="0" lang="en-CH" sz="4400" spc="-1" strike="noStrike">
                <a:solidFill>
                  <a:srgbClr val="000000"/>
                </a:solidFill>
                <a:latin typeface="Calibri Light"/>
              </a:rPr>
              <a:t>Some data structures</a:t>
            </a:r>
            <a:endParaRPr b="0" lang="en-GB" sz="4400" spc="-1" strike="noStrike">
              <a:solidFill>
                <a:srgbClr val="000000"/>
              </a:solidFill>
              <a:latin typeface="Arial"/>
            </a:endParaRPr>
          </a:p>
        </p:txBody>
      </p:sp>
      <p:sp>
        <p:nvSpPr>
          <p:cNvPr id="392" name="PlaceHolder 2"/>
          <p:cNvSpPr>
            <a:spLocks noGrp="1"/>
          </p:cNvSpPr>
          <p:nvPr>
            <p:ph/>
          </p:nvPr>
        </p:nvSpPr>
        <p:spPr>
          <a:xfrm>
            <a:off x="838080" y="1484640"/>
            <a:ext cx="10514880" cy="4691520"/>
          </a:xfrm>
          <a:prstGeom prst="rect">
            <a:avLst/>
          </a:prstGeom>
          <a:noFill/>
          <a:ln w="0">
            <a:noFill/>
          </a:ln>
        </p:spPr>
        <p:txBody>
          <a:bodyPr lIns="90000" rIns="90000" tIns="45000" bIns="45000" anchor="t">
            <a:normAutofit fontScale="83000"/>
          </a:bodyPr>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list: ordered, heterogeneous storage, stack/queue, fast access by index, slow search</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set: unordered</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dictionary</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arrays: e.g. numpy, HDF5</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tables: e.g. pandas, dask, spark, SQL</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graph: social network structure</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tree: to rapidly search a dataset</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heap</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stack</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queue</a:t>
            </a:r>
            <a:endParaRPr b="0" lang="en-GB" sz="2800" spc="-1" strike="noStrike">
              <a:solidFill>
                <a:srgbClr val="000000"/>
              </a:solidFill>
              <a:latin typeface="Arial"/>
            </a:endParaRPr>
          </a:p>
          <a:p>
            <a:pPr marL="204480" indent="-204480">
              <a:lnSpc>
                <a:spcPct val="90000"/>
              </a:lnSpc>
              <a:spcBef>
                <a:spcPts val="1001"/>
              </a:spcBef>
              <a:buClr>
                <a:srgbClr val="000000"/>
              </a:buClr>
              <a:buFont typeface="Arial"/>
              <a:buChar char="•"/>
            </a:pPr>
            <a:r>
              <a:rPr b="0" lang="en-CH" sz="2800" spc="-1" strike="noStrike">
                <a:solidFill>
                  <a:srgbClr val="000000"/>
                </a:solidFill>
                <a:latin typeface="Calibri"/>
              </a:rPr>
              <a:t>priority  queue</a:t>
            </a:r>
            <a:endParaRPr b="0" lang="en-GB" sz="2800" spc="-1" strike="noStrike">
              <a:solidFill>
                <a:srgbClr val="000000"/>
              </a:solidFill>
              <a:latin typeface="Arial"/>
            </a:endParaRPr>
          </a:p>
          <a:p>
            <a:pPr indent="0">
              <a:lnSpc>
                <a:spcPct val="90000"/>
              </a:lnSpc>
              <a:spcBef>
                <a:spcPts val="1001"/>
              </a:spcBef>
              <a:buNone/>
              <a:tabLst>
                <a:tab algn="l" pos="0"/>
              </a:tabLst>
            </a:pPr>
            <a:endParaRPr b="0" lang="en-GB" sz="2800" spc="-1" strike="noStrike">
              <a:solidFill>
                <a:srgbClr val="000000"/>
              </a:solidFill>
              <a:latin typeface="Arial"/>
            </a:endParaRPr>
          </a:p>
        </p:txBody>
      </p:sp>
      <p:sp>
        <p:nvSpPr>
          <p:cNvPr id="393" name="PlaceHolder 3"/>
          <p:cNvSpPr>
            <a:spLocks noGrp="1"/>
          </p:cNvSpPr>
          <p:nvPr>
            <p:ph type="dt" idx="43"/>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sp>
        <p:nvSpPr>
          <p:cNvPr id="5" name="PlaceHolder 4"/>
          <p:cNvSpPr>
            <a:spLocks noGrp="1"/>
          </p:cNvSpPr>
          <p:nvPr>
            <p:ph type="ftr" idx="4"/>
          </p:nvPr>
        </p:nvSpPr>
        <p:spPr/>
        <p:txBody>
          <a:bodyPr/>
          <a:p>
            <a:r>
              <a:t>Data, v1.0</a:t>
            </a:r>
          </a:p>
        </p:txBody>
      </p:sp>
      <p:sp>
        <p:nvSpPr>
          <p:cNvPr id="6" name="PlaceHolder 5"/>
          <p:cNvSpPr>
            <a:spLocks noGrp="1"/>
          </p:cNvSpPr>
          <p:nvPr>
            <p:ph type="sldNum" idx="5"/>
          </p:nvPr>
        </p:nvSpPr>
        <p:spPr/>
        <p:txBody>
          <a:bodyPr/>
          <a:p>
            <a:fld id="{EE2980F6-99B2-45F9-8F4D-95DD9F7B5980}" type="slidenum">
              <a:t>32</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57" name="PlaceHolder 2"/>
          <p:cNvSpPr>
            <a:spLocks noGrp="1"/>
          </p:cNvSpPr>
          <p:nvPr>
            <p:ph type="dt" idx="15"/>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grpSp>
        <p:nvGrpSpPr>
          <p:cNvPr id="158" name="Group 1"/>
          <p:cNvGrpSpPr/>
          <p:nvPr/>
        </p:nvGrpSpPr>
        <p:grpSpPr>
          <a:xfrm>
            <a:off x="11052360" y="205920"/>
            <a:ext cx="827280" cy="702000"/>
            <a:chOff x="11052360" y="205920"/>
            <a:chExt cx="827280" cy="702000"/>
          </a:xfrm>
        </p:grpSpPr>
        <p:sp>
          <p:nvSpPr>
            <p:cNvPr id="159"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pic>
          <p:nvPicPr>
            <p:cNvPr id="160" name="Graphic 10" descr=""/>
            <p:cNvPicPr/>
            <p:nvPr/>
          </p:nvPicPr>
          <p:blipFill>
            <a:blip r:embed="rId1"/>
            <a:stretch/>
          </p:blipFill>
          <p:spPr>
            <a:xfrm>
              <a:off x="11119320" y="279720"/>
              <a:ext cx="693720" cy="554760"/>
            </a:xfrm>
            <a:prstGeom prst="rect">
              <a:avLst/>
            </a:prstGeom>
            <a:ln w="0">
              <a:noFill/>
            </a:ln>
          </p:spPr>
        </p:pic>
      </p:gr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E75CFB82-6CF7-4B0D-8EEE-4825272A2434}"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62"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63" name="PlaceHolder 2"/>
          <p:cNvSpPr>
            <a:spLocks noGrp="1"/>
          </p:cNvSpPr>
          <p:nvPr>
            <p:ph type="dt" idx="16"/>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64" name="Graphic 10" descr=""/>
          <p:cNvPicPr/>
          <p:nvPr/>
        </p:nvPicPr>
        <p:blipFill>
          <a:blip r:embed="rId1"/>
          <a:stretch/>
        </p:blipFill>
        <p:spPr>
          <a:xfrm>
            <a:off x="11119320" y="279720"/>
            <a:ext cx="693720" cy="554760"/>
          </a:xfrm>
          <a:prstGeom prst="rect">
            <a:avLst/>
          </a:prstGeom>
          <a:ln w="0">
            <a:noFill/>
          </a:ln>
        </p:spPr>
      </p:pic>
      <p:sp>
        <p:nvSpPr>
          <p:cNvPr id="165" name="TextBox 15"/>
          <p:cNvSpPr/>
          <p:nvPr/>
        </p:nvSpPr>
        <p:spPr>
          <a:xfrm>
            <a:off x="2108880" y="1828800"/>
            <a:ext cx="250056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A sound wave?</a:t>
            </a:r>
            <a:endParaRPr b="0" lang="en-GB" sz="2000" spc="-1" strike="noStrike">
              <a:solidFill>
                <a:srgbClr val="000000"/>
              </a:solidFill>
              <a:latin typeface="Arial"/>
            </a:endParaRPr>
          </a:p>
        </p:txBody>
      </p:sp>
      <p:pic>
        <p:nvPicPr>
          <p:cNvPr id="166" name="Picture 2" descr=""/>
          <p:cNvPicPr/>
          <p:nvPr/>
        </p:nvPicPr>
        <p:blipFill>
          <a:blip r:embed="rId2"/>
          <a:stretch/>
        </p:blipFill>
        <p:spPr>
          <a:xfrm>
            <a:off x="1230120" y="2469600"/>
            <a:ext cx="4258800" cy="286452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8939FB94-165C-45D5-97A8-ACF3EE2A7167}"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68"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69" name="PlaceHolder 2"/>
          <p:cNvSpPr>
            <a:spLocks noGrp="1"/>
          </p:cNvSpPr>
          <p:nvPr>
            <p:ph type="dt" idx="17"/>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70" name="Graphic 10" descr=""/>
          <p:cNvPicPr/>
          <p:nvPr/>
        </p:nvPicPr>
        <p:blipFill>
          <a:blip r:embed="rId1"/>
          <a:stretch/>
        </p:blipFill>
        <p:spPr>
          <a:xfrm>
            <a:off x="11119320" y="279720"/>
            <a:ext cx="693720" cy="554760"/>
          </a:xfrm>
          <a:prstGeom prst="rect">
            <a:avLst/>
          </a:prstGeom>
          <a:ln w="0">
            <a:noFill/>
          </a:ln>
        </p:spPr>
      </p:pic>
      <p:sp>
        <p:nvSpPr>
          <p:cNvPr id="171" name="TextBox 15"/>
          <p:cNvSpPr/>
          <p:nvPr/>
        </p:nvSpPr>
        <p:spPr>
          <a:xfrm>
            <a:off x="2108880" y="1828800"/>
            <a:ext cx="250056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A sound wave?</a:t>
            </a:r>
            <a:endParaRPr b="0" lang="en-GB" sz="2000" spc="-1" strike="noStrike">
              <a:solidFill>
                <a:srgbClr val="000000"/>
              </a:solidFill>
              <a:latin typeface="Arial"/>
            </a:endParaRPr>
          </a:p>
        </p:txBody>
      </p:sp>
      <p:sp>
        <p:nvSpPr>
          <p:cNvPr id="172" name="TextBox 19"/>
          <p:cNvSpPr/>
          <p:nvPr/>
        </p:nvSpPr>
        <p:spPr>
          <a:xfrm>
            <a:off x="7376400" y="1828800"/>
            <a:ext cx="2528640" cy="3945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NumPy array</a:t>
            </a:r>
            <a:endParaRPr b="0" lang="en-GB" sz="2000" spc="-1" strike="noStrike">
              <a:solidFill>
                <a:srgbClr val="000000"/>
              </a:solidFill>
              <a:latin typeface="Arial"/>
            </a:endParaRPr>
          </a:p>
        </p:txBody>
      </p:sp>
      <p:pic>
        <p:nvPicPr>
          <p:cNvPr id="173" name="Picture 2" descr=""/>
          <p:cNvPicPr/>
          <p:nvPr/>
        </p:nvPicPr>
        <p:blipFill>
          <a:blip r:embed="rId2"/>
          <a:stretch/>
        </p:blipFill>
        <p:spPr>
          <a:xfrm>
            <a:off x="1230120" y="2469600"/>
            <a:ext cx="4258800" cy="2864520"/>
          </a:xfrm>
          <a:prstGeom prst="rect">
            <a:avLst/>
          </a:prstGeom>
          <a:ln w="0">
            <a:noFill/>
          </a:ln>
        </p:spPr>
      </p:pic>
      <p:pic>
        <p:nvPicPr>
          <p:cNvPr id="174" name="Picture 1" descr=""/>
          <p:cNvPicPr/>
          <p:nvPr/>
        </p:nvPicPr>
        <p:blipFill>
          <a:blip r:embed="rId3"/>
          <a:stretch/>
        </p:blipFill>
        <p:spPr>
          <a:xfrm>
            <a:off x="6239880" y="2554200"/>
            <a:ext cx="4801320" cy="269568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2892F484-9FD8-4413-9690-9061A975199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76"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77" name="PlaceHolder 2"/>
          <p:cNvSpPr>
            <a:spLocks noGrp="1"/>
          </p:cNvSpPr>
          <p:nvPr>
            <p:ph type="dt" idx="18"/>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78" name="Graphic 10" descr=""/>
          <p:cNvPicPr/>
          <p:nvPr/>
        </p:nvPicPr>
        <p:blipFill>
          <a:blip r:embed="rId1"/>
          <a:stretch/>
        </p:blipFill>
        <p:spPr>
          <a:xfrm>
            <a:off x="11119320" y="279720"/>
            <a:ext cx="693720" cy="554760"/>
          </a:xfrm>
          <a:prstGeom prst="rect">
            <a:avLst/>
          </a:prstGeom>
          <a:ln w="0">
            <a:noFill/>
          </a:ln>
        </p:spPr>
      </p:pic>
      <p:sp>
        <p:nvSpPr>
          <p:cNvPr id="179" name="TextBox 15"/>
          <p:cNvSpPr/>
          <p:nvPr/>
        </p:nvSpPr>
        <p:spPr>
          <a:xfrm>
            <a:off x="1474200" y="1846080"/>
            <a:ext cx="3959640" cy="69948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A map between color names and RGB values? </a:t>
            </a:r>
            <a:endParaRPr b="0" lang="en-GB" sz="2000" spc="-1" strike="noStrike">
              <a:solidFill>
                <a:srgbClr val="000000"/>
              </a:solidFill>
              <a:latin typeface="Arial"/>
            </a:endParaRPr>
          </a:p>
        </p:txBody>
      </p:sp>
      <p:pic>
        <p:nvPicPr>
          <p:cNvPr id="180" name="Picture 2" descr="PANTONE® USA | Pantone Color of the Year 2022 / Palette Exploration"/>
          <p:cNvPicPr/>
          <p:nvPr/>
        </p:nvPicPr>
        <p:blipFill>
          <a:blip r:embed="rId2"/>
          <a:stretch/>
        </p:blipFill>
        <p:spPr>
          <a:xfrm>
            <a:off x="1271520" y="2820960"/>
            <a:ext cx="4365720" cy="294300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1E9BF4CD-782B-4998-9019-F7A191CC9FC2}"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82"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83" name="PlaceHolder 2"/>
          <p:cNvSpPr>
            <a:spLocks noGrp="1"/>
          </p:cNvSpPr>
          <p:nvPr>
            <p:ph type="dt" idx="19"/>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84" name="Graphic 10" descr=""/>
          <p:cNvPicPr/>
          <p:nvPr/>
        </p:nvPicPr>
        <p:blipFill>
          <a:blip r:embed="rId1"/>
          <a:stretch/>
        </p:blipFill>
        <p:spPr>
          <a:xfrm>
            <a:off x="11119320" y="279720"/>
            <a:ext cx="693720" cy="554760"/>
          </a:xfrm>
          <a:prstGeom prst="rect">
            <a:avLst/>
          </a:prstGeom>
          <a:ln w="0">
            <a:noFill/>
          </a:ln>
        </p:spPr>
      </p:pic>
      <p:sp>
        <p:nvSpPr>
          <p:cNvPr id="185" name="TextBox 15"/>
          <p:cNvSpPr/>
          <p:nvPr/>
        </p:nvSpPr>
        <p:spPr>
          <a:xfrm>
            <a:off x="1474200" y="1846080"/>
            <a:ext cx="3959640" cy="69948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A map between color names and RGB values? </a:t>
            </a:r>
            <a:endParaRPr b="0" lang="en-GB" sz="2000" spc="-1" strike="noStrike">
              <a:solidFill>
                <a:srgbClr val="000000"/>
              </a:solidFill>
              <a:latin typeface="Arial"/>
            </a:endParaRPr>
          </a:p>
        </p:txBody>
      </p:sp>
      <p:sp>
        <p:nvSpPr>
          <p:cNvPr id="186" name="TextBox 19"/>
          <p:cNvSpPr/>
          <p:nvPr/>
        </p:nvSpPr>
        <p:spPr>
          <a:xfrm>
            <a:off x="7376400" y="1828800"/>
            <a:ext cx="2528640" cy="3945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Dictionary</a:t>
            </a:r>
            <a:endParaRPr b="0" lang="en-GB" sz="2000" spc="-1" strike="noStrike">
              <a:solidFill>
                <a:srgbClr val="000000"/>
              </a:solidFill>
              <a:latin typeface="Arial"/>
            </a:endParaRPr>
          </a:p>
        </p:txBody>
      </p:sp>
      <p:pic>
        <p:nvPicPr>
          <p:cNvPr id="187" name="Picture 2" descr="PANTONE® USA | Pantone Color of the Year 2022 / Palette Exploration"/>
          <p:cNvPicPr/>
          <p:nvPr/>
        </p:nvPicPr>
        <p:blipFill>
          <a:blip r:embed="rId2"/>
          <a:stretch/>
        </p:blipFill>
        <p:spPr>
          <a:xfrm>
            <a:off x="1271520" y="2820960"/>
            <a:ext cx="4365720" cy="2943000"/>
          </a:xfrm>
          <a:prstGeom prst="rect">
            <a:avLst/>
          </a:prstGeom>
          <a:ln w="0">
            <a:noFill/>
          </a:ln>
        </p:spPr>
      </p:pic>
      <p:sp>
        <p:nvSpPr>
          <p:cNvPr id="188" name="TextBox 8"/>
          <p:cNvSpPr/>
          <p:nvPr/>
        </p:nvSpPr>
        <p:spPr>
          <a:xfrm>
            <a:off x="6583680" y="2820960"/>
            <a:ext cx="411408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onsolas"/>
                <a:ea typeface="DejaVu Sans"/>
              </a:rPr>
              <a:t>colors_hex = {</a:t>
            </a:r>
            <a:br>
              <a:rPr sz="1800"/>
            </a:br>
            <a:r>
              <a:rPr b="0" lang="en-US" sz="1800" spc="-1" strike="noStrike">
                <a:solidFill>
                  <a:srgbClr val="000000"/>
                </a:solidFill>
                <a:latin typeface="Consolas"/>
                <a:ea typeface="DejaVu Sans"/>
              </a:rPr>
              <a:t>   "tawny orange": "#CD5700",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"very peri": "#6667AB",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"iced coffee": "#C5A582”,</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"pink flambé": "#DC4C8B”,</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endParaRPr b="0" lang="en-GB" sz="1800" spc="-1" strike="noStrike">
              <a:solidFill>
                <a:srgbClr val="000000"/>
              </a:solidFill>
              <a:latin typeface="Arial"/>
            </a:endParaRPr>
          </a:p>
          <a:p>
            <a:pPr>
              <a:lnSpc>
                <a:spcPct val="100000"/>
              </a:lnSpc>
            </a:pPr>
            <a:r>
              <a:rPr b="0" lang="en-US" sz="1800" spc="-1" strike="noStrike">
                <a:solidFill>
                  <a:srgbClr val="000000"/>
                </a:solidFill>
                <a:latin typeface="Consolas"/>
                <a:ea typeface="DejaVu Sans"/>
              </a:rPr>
              <a:t>}</a:t>
            </a:r>
            <a:endParaRPr b="0" lang="en-GB" sz="1800" spc="-1" strike="noStrike">
              <a:solidFill>
                <a:srgbClr val="000000"/>
              </a:solidFill>
              <a:latin typeface="Arial"/>
            </a:endParaRPr>
          </a:p>
        </p:txBody>
      </p:sp>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AA709FF5-3B52-47F9-8AB4-CB12AB047DC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Rectangle 7"/>
          <p:cNvSpPr/>
          <p:nvPr/>
        </p:nvSpPr>
        <p:spPr>
          <a:xfrm>
            <a:off x="11052360" y="205920"/>
            <a:ext cx="827280" cy="702000"/>
          </a:xfrm>
          <a:prstGeom prst="rect">
            <a:avLst/>
          </a:prstGeom>
          <a:solidFill>
            <a:schemeClr val="accent6">
              <a:lumMod val="40000"/>
              <a:lumOff val="60000"/>
            </a:schemeClr>
          </a:solidFill>
          <a:ln w="38100">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DE" sz="1800" spc="-1" strike="noStrike">
              <a:solidFill>
                <a:srgbClr val="000000"/>
              </a:solidFill>
              <a:latin typeface="Courier New"/>
              <a:ea typeface="DejaVu Sans"/>
            </a:endParaRPr>
          </a:p>
        </p:txBody>
      </p:sp>
      <p:sp>
        <p:nvSpPr>
          <p:cNvPr id="190" name="PlaceHolder 1"/>
          <p:cNvSpPr>
            <a:spLocks noGrp="1"/>
          </p:cNvSpPr>
          <p:nvPr>
            <p:ph type="title"/>
          </p:nvPr>
        </p:nvSpPr>
        <p:spPr>
          <a:xfrm>
            <a:off x="407520" y="229320"/>
            <a:ext cx="11304360" cy="902880"/>
          </a:xfrm>
          <a:prstGeom prst="rect">
            <a:avLst/>
          </a:prstGeom>
          <a:noFill/>
          <a:ln w="0">
            <a:noFill/>
          </a:ln>
        </p:spPr>
        <p:txBody>
          <a:bodyPr lIns="0" rIns="0" tIns="0" bIns="0" anchor="ctr">
            <a:normAutofit fontScale="82000"/>
          </a:bodyPr>
          <a:p>
            <a:pPr indent="0">
              <a:lnSpc>
                <a:spcPct val="90000"/>
              </a:lnSpc>
              <a:buNone/>
              <a:tabLst>
                <a:tab algn="l" pos="0"/>
              </a:tabLst>
            </a:pPr>
            <a:r>
              <a:rPr b="1" lang="en-US" sz="4400" spc="-1" strike="noStrike">
                <a:solidFill>
                  <a:srgbClr val="000000"/>
                </a:solidFill>
                <a:latin typeface="Calibri Light"/>
              </a:rPr>
              <a:t>Hands-on</a:t>
            </a:r>
            <a:br>
              <a:rPr sz="4400"/>
            </a:br>
            <a:r>
              <a:rPr b="0" lang="en-US" sz="3600" spc="-1" strike="noStrike">
                <a:solidFill>
                  <a:srgbClr val="000000"/>
                </a:solidFill>
                <a:latin typeface="Calibri Light"/>
              </a:rPr>
              <a:t>What data structure would you use to represent…</a:t>
            </a:r>
            <a:endParaRPr b="0" lang="en-GB" sz="3600" spc="-1" strike="noStrike">
              <a:solidFill>
                <a:srgbClr val="000000"/>
              </a:solidFill>
              <a:latin typeface="Arial"/>
            </a:endParaRPr>
          </a:p>
        </p:txBody>
      </p:sp>
      <p:sp>
        <p:nvSpPr>
          <p:cNvPr id="191" name="PlaceHolder 2"/>
          <p:cNvSpPr>
            <a:spLocks noGrp="1"/>
          </p:cNvSpPr>
          <p:nvPr>
            <p:ph type="dt" idx="20"/>
          </p:nvPr>
        </p:nvSpPr>
        <p:spPr>
          <a:xfrm>
            <a:off x="838080" y="6356520"/>
            <a:ext cx="2742480" cy="364320"/>
          </a:xfrm>
          <a:prstGeom prst="rect">
            <a:avLst/>
          </a:prstGeom>
          <a:noFill/>
          <a:ln w="0">
            <a:noFill/>
          </a:ln>
        </p:spPr>
        <p:txBody>
          <a:bodyPr lIns="90000" rIns="90000" tIns="45000" bIns="45000" anchor="ctr">
            <a:noAutofit/>
          </a:bodyPr>
          <a:lstStyle>
            <a:lvl1pPr indent="0">
              <a:lnSpc>
                <a:spcPct val="100000"/>
              </a:lnSpc>
              <a:buNone/>
              <a:tabLst>
                <a:tab algn="l" pos="0"/>
              </a:tabLst>
              <a:defRPr b="0" lang="de-CH" sz="1200" spc="-1" strike="noStrike">
                <a:solidFill>
                  <a:srgbClr val="8b8b8b"/>
                </a:solidFill>
                <a:latin typeface="Calibri"/>
              </a:defRPr>
            </a:lvl1pPr>
          </a:lstStyle>
          <a:p>
            <a:pPr indent="0">
              <a:lnSpc>
                <a:spcPct val="100000"/>
              </a:lnSpc>
              <a:buNone/>
              <a:tabLst>
                <a:tab algn="l" pos="0"/>
              </a:tabLst>
            </a:pPr>
            <a:r>
              <a:rPr b="0" lang="de-CH" sz="1200" spc="-1" strike="noStrike">
                <a:solidFill>
                  <a:srgbClr val="8b8b8b"/>
                </a:solidFill>
                <a:latin typeface="Calibri"/>
              </a:rPr>
              <a:t>July 2024, CC BY-SA 4.0</a:t>
            </a:r>
            <a:endParaRPr b="0" lang="en-GB" sz="1200" spc="-1" strike="noStrike">
              <a:solidFill>
                <a:srgbClr val="000000"/>
              </a:solidFill>
              <a:latin typeface="Times New Roman"/>
            </a:endParaRPr>
          </a:p>
        </p:txBody>
      </p:sp>
      <p:pic>
        <p:nvPicPr>
          <p:cNvPr id="192" name="Graphic 10" descr=""/>
          <p:cNvPicPr/>
          <p:nvPr/>
        </p:nvPicPr>
        <p:blipFill>
          <a:blip r:embed="rId1"/>
          <a:stretch/>
        </p:blipFill>
        <p:spPr>
          <a:xfrm>
            <a:off x="11119320" y="279720"/>
            <a:ext cx="693720" cy="554760"/>
          </a:xfrm>
          <a:prstGeom prst="rect">
            <a:avLst/>
          </a:prstGeom>
          <a:ln w="0">
            <a:noFill/>
          </a:ln>
        </p:spPr>
      </p:pic>
      <p:sp>
        <p:nvSpPr>
          <p:cNvPr id="193" name="TextBox 25"/>
          <p:cNvSpPr/>
          <p:nvPr/>
        </p:nvSpPr>
        <p:spPr>
          <a:xfrm>
            <a:off x="1585080" y="1886400"/>
            <a:ext cx="3681000" cy="394560"/>
          </a:xfrm>
          <a:prstGeom prst="rect">
            <a:avLst/>
          </a:prstGeom>
          <a:solidFill>
            <a:srgbClr val="f0d0d5"/>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ea typeface="DejaVu Sans"/>
              </a:rPr>
              <a:t>Phone book entries?</a:t>
            </a:r>
            <a:endParaRPr b="0" lang="en-GB" sz="2000" spc="-1" strike="noStrike">
              <a:solidFill>
                <a:srgbClr val="000000"/>
              </a:solidFill>
              <a:latin typeface="Arial"/>
            </a:endParaRPr>
          </a:p>
        </p:txBody>
      </p:sp>
      <p:pic>
        <p:nvPicPr>
          <p:cNvPr id="194" name="Picture 2" descr="Local US telephone directory - Fonts In Use"/>
          <p:cNvPicPr/>
          <p:nvPr/>
        </p:nvPicPr>
        <p:blipFill>
          <a:blip r:embed="rId2"/>
          <a:srcRect l="2522" t="44917" r="34125" b="27380"/>
          <a:stretch/>
        </p:blipFill>
        <p:spPr>
          <a:xfrm>
            <a:off x="983520" y="2709000"/>
            <a:ext cx="4884480" cy="1528200"/>
          </a:xfrm>
          <a:prstGeom prst="rect">
            <a:avLst/>
          </a:prstGeom>
          <a:ln w="0">
            <a:noFill/>
          </a:ln>
        </p:spPr>
      </p:pic>
      <p:sp>
        <p:nvSpPr>
          <p:cNvPr id="4" name="PlaceHolder 3"/>
          <p:cNvSpPr>
            <a:spLocks noGrp="1"/>
          </p:cNvSpPr>
          <p:nvPr>
            <p:ph type="ftr" idx="7"/>
          </p:nvPr>
        </p:nvSpPr>
        <p:spPr/>
        <p:txBody>
          <a:bodyPr/>
          <a:p>
            <a:r>
              <a:t>Data, v1.0</a:t>
            </a:r>
          </a:p>
        </p:txBody>
      </p:sp>
      <p:sp>
        <p:nvSpPr>
          <p:cNvPr id="5" name="PlaceHolder 4"/>
          <p:cNvSpPr>
            <a:spLocks noGrp="1"/>
          </p:cNvSpPr>
          <p:nvPr>
            <p:ph type="sldNum" idx="8"/>
          </p:nvPr>
        </p:nvSpPr>
        <p:spPr/>
        <p:txBody>
          <a:bodyPr/>
          <a:p>
            <a:fld id="{3F299427-01D9-472B-8F10-A11B8EA6421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104747</TotalTime>
  <Application>LibreOffice/7.4.7.2$Linux_X86_64 LibreOffice_project/40$Build-2</Application>
  <AppVersion>15.0000</AppVersion>
  <Words>2049</Words>
  <Paragraphs>389</Paragraphs>
  <Company>University of Pennsylvania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2010-10-01T16:09:12Z</dcterms:created>
  <dc:creator>Pietro Berkes</dc:creator>
  <dc:description/>
  <dc:language>en-GB</dc:language>
  <cp:lastModifiedBy>Guillermo Aguilar</cp:lastModifiedBy>
  <cp:lastPrinted>2017-08-28T05:46:03Z</cp:lastPrinted>
  <dcterms:modified xsi:type="dcterms:W3CDTF">2025-09-19T15:44:50Z</dcterms:modified>
  <cp:revision>1636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Widescreen</vt:lpwstr>
  </property>
  <property fmtid="{D5CDD505-2E9C-101B-9397-08002B2CF9AE}" pid="4" name="Slides">
    <vt:i4>32</vt:i4>
  </property>
</Properties>
</file>